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614" autoAdjust="0"/>
  </p:normalViewPr>
  <p:slideViewPr>
    <p:cSldViewPr snapToGrid="0" snapToObjects="1">
      <p:cViewPr>
        <p:scale>
          <a:sx n="108" d="100"/>
          <a:sy n="108" d="100"/>
        </p:scale>
        <p:origin x="-768" y="352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5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8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9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3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4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2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69C0-069D-664E-BCE5-67AEF53FF938}" type="datetimeFigureOut">
              <a:rPr lang="en-US" smtClean="0"/>
              <a:t>13/03/2015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AE44-CBAF-CE40-9DA6-4042C45C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4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46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 b="8291"/>
          <a:stretch/>
        </p:blipFill>
        <p:spPr>
          <a:xfrm>
            <a:off x="-1" y="646546"/>
            <a:ext cx="2890185" cy="3981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288"/>
            <a:ext cx="3971636" cy="2618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1636" y="4627924"/>
            <a:ext cx="2886364" cy="2677656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When will evapotranspiration rates be highest?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What month is flooding most likely to occur based on this graph only?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When will most tourists be in </a:t>
            </a:r>
            <a:r>
              <a:rPr lang="en-US" sz="1400" dirty="0" err="1" smtClean="0"/>
              <a:t>Swanage</a:t>
            </a:r>
            <a:r>
              <a:rPr lang="en-US" sz="1400" dirty="0" smtClean="0"/>
              <a:t>?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90184" y="646546"/>
            <a:ext cx="3967816" cy="3970318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Describe the Geology of the area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Explain why this has an impact on flooding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Identify the source of this information and assess it’s validity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376140"/>
            <a:ext cx="3445168" cy="2462213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Describe </a:t>
            </a:r>
            <a:r>
              <a:rPr lang="en-US" sz="1400" dirty="0" err="1" smtClean="0"/>
              <a:t>Swanage’s</a:t>
            </a:r>
            <a:r>
              <a:rPr lang="en-US" sz="1400" dirty="0" smtClean="0"/>
              <a:t> Climate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685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Swanage</a:t>
            </a:r>
            <a:r>
              <a:rPr lang="en-US" sz="1600" dirty="0" smtClean="0"/>
              <a:t> Secondary research summary.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45168" y="7376140"/>
            <a:ext cx="331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 the value of Met office data and identify </a:t>
            </a:r>
            <a:r>
              <a:rPr lang="en-US" smtClean="0"/>
              <a:t>the value of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5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91"/>
            <a:ext cx="68580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To use these observations in an operational weather forecasting system we have to monitor their availability; quality control them, and process them into a form that can be used by the computer models and forecasters.</a:t>
            </a:r>
          </a:p>
          <a:p>
            <a:endParaRPr lang="en-US" sz="1200" dirty="0" smtClean="0"/>
          </a:p>
          <a:p>
            <a:r>
              <a:rPr lang="en-US" sz="1200" dirty="0" smtClean="0"/>
              <a:t>Surface data</a:t>
            </a:r>
          </a:p>
          <a:p>
            <a:endParaRPr lang="en-US" sz="1200" dirty="0" smtClean="0"/>
          </a:p>
          <a:p>
            <a:r>
              <a:rPr lang="en-US" sz="1200" dirty="0" smtClean="0"/>
              <a:t>Land-based synoptic</a:t>
            </a:r>
          </a:p>
          <a:p>
            <a:endParaRPr lang="en-US" sz="1200" dirty="0" smtClean="0"/>
          </a:p>
          <a:p>
            <a:r>
              <a:rPr lang="en-US" sz="1200" dirty="0" smtClean="0"/>
              <a:t>These cloud type and present weather and are usually sited at official weather stations. Surface pressure is usually reduced to a mean sea-level pressure. Many stations report pressure at the station altitude and some high-level stations compute a height at 850 </a:t>
            </a:r>
            <a:r>
              <a:rPr lang="en-US" sz="1200" dirty="0" err="1" smtClean="0"/>
              <a:t>hPa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smtClean="0"/>
              <a:t>Marine</a:t>
            </a:r>
          </a:p>
          <a:p>
            <a:endParaRPr lang="en-US" sz="1200" dirty="0" smtClean="0"/>
          </a:p>
          <a:p>
            <a:r>
              <a:rPr lang="en-US" sz="1200" dirty="0" smtClean="0"/>
              <a:t>Surface data from ships and buoys. While temperature and moisture are measured at a height of 1-2 m over land, height may vary for marine data.</a:t>
            </a:r>
          </a:p>
          <a:p>
            <a:endParaRPr lang="en-US" sz="1200" dirty="0" smtClean="0"/>
          </a:p>
          <a:p>
            <a:r>
              <a:rPr lang="en-US" sz="1200" dirty="0" smtClean="0"/>
              <a:t>Wind</a:t>
            </a:r>
          </a:p>
          <a:p>
            <a:endParaRPr lang="en-US" sz="1200" dirty="0" smtClean="0"/>
          </a:p>
          <a:p>
            <a:r>
              <a:rPr lang="en-US" sz="1200" dirty="0" smtClean="0"/>
              <a:t>Wind data comes from measurements of ocean-backscatter observed from satellites. Wind data are taken at 10 m over land, but the height may vary for marine data. </a:t>
            </a:r>
          </a:p>
          <a:p>
            <a:endParaRPr lang="en-US" sz="1200" dirty="0" smtClean="0"/>
          </a:p>
          <a:p>
            <a:r>
              <a:rPr lang="en-US" sz="1200" dirty="0" smtClean="0"/>
              <a:t>Weather satellites</a:t>
            </a:r>
          </a:p>
          <a:p>
            <a:endParaRPr lang="en-US" sz="1200" dirty="0" smtClean="0"/>
          </a:p>
          <a:p>
            <a:r>
              <a:rPr lang="en-US" sz="1200" dirty="0" smtClean="0"/>
              <a:t>We continually investigate ways to exploit satellite data, including atmospheric motion and wind reports and satellite sounding information on the temperature and composition of the atmosphere.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Weather balloons – </a:t>
            </a:r>
            <a:r>
              <a:rPr lang="en-US" sz="1200" dirty="0" err="1" smtClean="0"/>
              <a:t>radiosondes</a:t>
            </a:r>
            <a:endParaRPr lang="en-US" sz="1200" dirty="0" smtClean="0"/>
          </a:p>
          <a:p>
            <a:r>
              <a:rPr lang="en-US" sz="1200" dirty="0" smtClean="0"/>
              <a:t>A </a:t>
            </a:r>
            <a:r>
              <a:rPr lang="en-US" sz="1200" dirty="0" err="1" smtClean="0"/>
              <a:t>radiosonde</a:t>
            </a:r>
            <a:r>
              <a:rPr lang="en-US" sz="1200" dirty="0" smtClean="0"/>
              <a:t> is a unit used on weather balloons that measures various atmospheric parameters and transmits them to a fixed receiver. </a:t>
            </a:r>
            <a:r>
              <a:rPr lang="en-US" sz="1200" dirty="0" err="1" smtClean="0"/>
              <a:t>Radiosonde</a:t>
            </a:r>
            <a:r>
              <a:rPr lang="en-US" sz="1200" dirty="0" smtClean="0"/>
              <a:t> reports help us build a detailed picture of the atmosphere at that location. </a:t>
            </a:r>
          </a:p>
          <a:p>
            <a:r>
              <a:rPr lang="en-US" sz="1200" dirty="0" smtClean="0"/>
              <a:t>The </a:t>
            </a:r>
            <a:r>
              <a:rPr lang="en-US" sz="1200" dirty="0" err="1" smtClean="0"/>
              <a:t>radiosonde</a:t>
            </a:r>
            <a:r>
              <a:rPr lang="en-US" sz="1200" dirty="0" smtClean="0"/>
              <a:t> system provides measurements of wind speed and direction, temperature and dew-point temperature. The dew-point data provide information on moisture and are usually combined with the temperature data to provide the moisture information as relative humidity.</a:t>
            </a:r>
          </a:p>
          <a:p>
            <a:endParaRPr lang="en-US" sz="1200" dirty="0" smtClean="0"/>
          </a:p>
          <a:p>
            <a:r>
              <a:rPr lang="en-US" sz="1200" dirty="0" smtClean="0"/>
              <a:t>Aircraft</a:t>
            </a:r>
          </a:p>
          <a:p>
            <a:endParaRPr lang="en-US" sz="1200" dirty="0" smtClean="0"/>
          </a:p>
          <a:p>
            <a:r>
              <a:rPr lang="en-US" sz="1200" dirty="0" smtClean="0"/>
              <a:t>Observations of temperature and winds are available either from manual or automatic reporting systems on flights. Automated reports from commercial airliners are provided through the AMDAR (Aircraft Meteorological </a:t>
            </a:r>
            <a:r>
              <a:rPr lang="en-US" sz="1200" dirty="0" err="1" smtClean="0"/>
              <a:t>DAta</a:t>
            </a:r>
            <a:r>
              <a:rPr lang="en-US" sz="1200" dirty="0" smtClean="0"/>
              <a:t> Relay) </a:t>
            </a:r>
            <a:r>
              <a:rPr lang="en-US" sz="1200" dirty="0" err="1" smtClean="0"/>
              <a:t>programme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There can be problems with validity as Aircraft will actively seek out good weather to fly in.</a:t>
            </a:r>
          </a:p>
        </p:txBody>
      </p:sp>
    </p:spTree>
    <p:extLst>
      <p:ext uri="{BB962C8B-B14F-4D97-AF65-F5344CB8AC3E}">
        <p14:creationId xmlns:p14="http://schemas.microsoft.com/office/powerpoint/2010/main" val="148577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81971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Air temperature at 1.25 m above the ground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• Relative humidity at 1.25 m above the ground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• Amount of rainfall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• Depth of lying snow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• Mean wind speed, mean wind direction and maximum gust at 10m above the ground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• Atmospheric pressure at the station level and reduced to mean sea level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• Visibility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• Amount of cloud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• Height of cloud base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• Duration of sunshine</a:t>
            </a:r>
            <a:endParaRPr lang="en-US" sz="1200" dirty="0"/>
          </a:p>
        </p:txBody>
      </p:sp>
      <p:pic>
        <p:nvPicPr>
          <p:cNvPr id="5" name="Picture 4" descr="Screen Shot 2015-03-13 at 09.1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35" y="6762723"/>
            <a:ext cx="2039363" cy="2485317"/>
          </a:xfrm>
          <a:prstGeom prst="rect">
            <a:avLst/>
          </a:prstGeom>
        </p:spPr>
      </p:pic>
      <p:pic>
        <p:nvPicPr>
          <p:cNvPr id="6" name="Picture 5" descr="Screen Shot 2015-03-13 at 09.20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83832"/>
            <a:ext cx="3116770" cy="2527568"/>
          </a:xfrm>
          <a:prstGeom prst="rect">
            <a:avLst/>
          </a:prstGeom>
        </p:spPr>
      </p:pic>
      <p:pic>
        <p:nvPicPr>
          <p:cNvPr id="7" name="Picture 6" descr="Screen Shot 2015-03-13 at 09.19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9" y="2107731"/>
            <a:ext cx="2114938" cy="2598203"/>
          </a:xfrm>
          <a:prstGeom prst="rect">
            <a:avLst/>
          </a:prstGeom>
        </p:spPr>
      </p:pic>
      <p:pic>
        <p:nvPicPr>
          <p:cNvPr id="8" name="Picture 7" descr="Screen Shot 2015-03-13 at 09.19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79" y="6989429"/>
            <a:ext cx="2552602" cy="2264102"/>
          </a:xfrm>
          <a:prstGeom prst="rect">
            <a:avLst/>
          </a:prstGeom>
        </p:spPr>
      </p:pic>
      <p:pic>
        <p:nvPicPr>
          <p:cNvPr id="9" name="Picture 8" descr="Screen Shot 2015-03-13 at 09.21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71" y="4705934"/>
            <a:ext cx="3741230" cy="2056789"/>
          </a:xfrm>
          <a:prstGeom prst="rect">
            <a:avLst/>
          </a:prstGeom>
        </p:spPr>
      </p:pic>
      <p:pic>
        <p:nvPicPr>
          <p:cNvPr id="10" name="Picture 9" descr="Screen Shot 2015-03-13 at 09.18.3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95806"/>
            <a:ext cx="2268280" cy="3357725"/>
          </a:xfrm>
          <a:prstGeom prst="rect">
            <a:avLst/>
          </a:prstGeom>
        </p:spPr>
      </p:pic>
      <p:pic>
        <p:nvPicPr>
          <p:cNvPr id="11" name="Picture 10" descr="Screen Shot 2015-03-13 at 09.19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41" y="2413447"/>
            <a:ext cx="2410441" cy="16473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20881" y="9031958"/>
            <a:ext cx="2002153" cy="216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" y="5091401"/>
            <a:ext cx="1563846" cy="4392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9031958"/>
            <a:ext cx="2002153" cy="216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68279" y="9037449"/>
            <a:ext cx="2002153" cy="216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60402" y="6546641"/>
            <a:ext cx="3741230" cy="216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08099" y="4478092"/>
            <a:ext cx="2002153" cy="216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15694" y="3844760"/>
            <a:ext cx="2002153" cy="216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6923" y="129356"/>
            <a:ext cx="6463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Match the measurement to the equipment.</a:t>
            </a:r>
          </a:p>
          <a:p>
            <a:pPr algn="ctr"/>
            <a:r>
              <a:rPr lang="en-US" sz="1200" dirty="0" smtClean="0"/>
              <a:t>Write down the factor which is to be measured underneath the equipment which aims to measure it.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9253531"/>
            <a:ext cx="682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your folders… For each measurement explain how it may be useful for predicting flooding.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3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512</Words>
  <Application>Microsoft Macintosh PowerPoint</Application>
  <PresentationFormat>A4 Paper (210x297 mm)</PresentationFormat>
  <Paragraphs>76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Tallis</dc:creator>
  <cp:lastModifiedBy>Thomas Tallis</cp:lastModifiedBy>
  <cp:revision>8</cp:revision>
  <cp:lastPrinted>2015-03-13T09:37:09Z</cp:lastPrinted>
  <dcterms:created xsi:type="dcterms:W3CDTF">2015-03-13T08:17:51Z</dcterms:created>
  <dcterms:modified xsi:type="dcterms:W3CDTF">2015-03-13T13:04:53Z</dcterms:modified>
</cp:coreProperties>
</file>