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0" r:id="rId3"/>
    <p:sldId id="336" r:id="rId4"/>
    <p:sldId id="337" r:id="rId5"/>
    <p:sldId id="340" r:id="rId6"/>
    <p:sldId id="343" r:id="rId7"/>
    <p:sldId id="324" r:id="rId8"/>
    <p:sldId id="344" r:id="rId9"/>
    <p:sldId id="338" r:id="rId10"/>
    <p:sldId id="325" r:id="rId11"/>
    <p:sldId id="327" r:id="rId12"/>
    <p:sldId id="329" r:id="rId13"/>
    <p:sldId id="315" r:id="rId14"/>
    <p:sldId id="341" r:id="rId15"/>
    <p:sldId id="345" r:id="rId16"/>
    <p:sldId id="333" r:id="rId17"/>
    <p:sldId id="323" r:id="rId18"/>
    <p:sldId id="339" r:id="rId19"/>
    <p:sldId id="328" r:id="rId20"/>
    <p:sldId id="316" r:id="rId21"/>
    <p:sldId id="332" r:id="rId22"/>
    <p:sldId id="330" r:id="rId23"/>
    <p:sldId id="326" r:id="rId24"/>
    <p:sldId id="33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3" d="100"/>
          <a:sy n="103" d="100"/>
        </p:scale>
        <p:origin x="-105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6658B-91B2-4139-9DBD-33A28D363D7E}" type="doc">
      <dgm:prSet loTypeId="urn:microsoft.com/office/officeart/2005/8/layout/hList7" loCatId="relationship" qsTypeId="urn:microsoft.com/office/officeart/2005/8/quickstyle/simple1" qsCatId="simple" csTypeId="urn:microsoft.com/office/officeart/2005/8/colors/accent1_2" csCatId="accent1" phldr="1"/>
      <dgm:spPr/>
    </dgm:pt>
    <dgm:pt modelId="{272E1491-9A9B-47F7-AC78-9D0A17D8FBA2}">
      <dgm:prSet phldrT="[Text]" custT="1"/>
      <dgm:spPr/>
      <dgm:t>
        <a:bodyPr anchor="t"/>
        <a:lstStyle/>
        <a:p>
          <a:r>
            <a:rPr lang="en-GB" sz="2000" b="1" dirty="0" smtClean="0"/>
            <a:t>Brand Artefact</a:t>
          </a:r>
        </a:p>
        <a:p>
          <a:r>
            <a:rPr lang="en-GB" sz="1600" b="1" dirty="0" smtClean="0"/>
            <a:t>Create a new environment</a:t>
          </a:r>
        </a:p>
        <a:p>
          <a:r>
            <a:rPr lang="en-GB" sz="1600" b="1" dirty="0" smtClean="0"/>
            <a:t>Reuse the existing environment</a:t>
          </a:r>
        </a:p>
        <a:p>
          <a:r>
            <a:rPr lang="en-GB" sz="1600" b="1" dirty="0" smtClean="0"/>
            <a:t>Remove old environment</a:t>
          </a:r>
        </a:p>
        <a:p>
          <a:endParaRPr lang="en-GB" sz="1600" b="1" dirty="0" smtClean="0"/>
        </a:p>
        <a:p>
          <a:endParaRPr lang="en-GB" sz="1600" b="1" dirty="0"/>
        </a:p>
      </dgm:t>
    </dgm:pt>
    <dgm:pt modelId="{4AE85EBB-D9BD-49FF-965E-3F5F5BEC7C9A}" type="parTrans" cxnId="{D7525AB7-1B96-4552-AE46-E90A54CFFD5C}">
      <dgm:prSet/>
      <dgm:spPr/>
      <dgm:t>
        <a:bodyPr/>
        <a:lstStyle/>
        <a:p>
          <a:endParaRPr lang="en-GB"/>
        </a:p>
      </dgm:t>
    </dgm:pt>
    <dgm:pt modelId="{131A5EB2-0D02-476F-9A80-5DB120C54114}" type="sibTrans" cxnId="{D7525AB7-1B96-4552-AE46-E90A54CFFD5C}">
      <dgm:prSet/>
      <dgm:spPr/>
      <dgm:t>
        <a:bodyPr/>
        <a:lstStyle/>
        <a:p>
          <a:endParaRPr lang="en-GB"/>
        </a:p>
      </dgm:t>
    </dgm:pt>
    <dgm:pt modelId="{D9345B8E-9C79-45AD-BD29-AF386D9F1F8D}">
      <dgm:prSet phldrT="[Text]" custT="1"/>
      <dgm:spPr/>
      <dgm:t>
        <a:bodyPr/>
        <a:lstStyle/>
        <a:p>
          <a:r>
            <a:rPr lang="en-GB" sz="2000" b="1" dirty="0" smtClean="0"/>
            <a:t>Brand Essence</a:t>
          </a:r>
        </a:p>
        <a:p>
          <a:r>
            <a:rPr lang="en-GB" sz="1600" b="1" dirty="0" smtClean="0"/>
            <a:t>What its like to work there, live there, visit there. Who says what about it?</a:t>
          </a:r>
        </a:p>
        <a:p>
          <a:endParaRPr lang="en-GB" sz="2000" dirty="0"/>
        </a:p>
      </dgm:t>
    </dgm:pt>
    <dgm:pt modelId="{E89C6B98-0D58-48C0-B4D1-5725AEBC5BB0}" type="parTrans" cxnId="{E2654AAB-D383-49D0-B94C-5A8A8A2724D6}">
      <dgm:prSet/>
      <dgm:spPr/>
      <dgm:t>
        <a:bodyPr/>
        <a:lstStyle/>
        <a:p>
          <a:endParaRPr lang="en-GB"/>
        </a:p>
      </dgm:t>
    </dgm:pt>
    <dgm:pt modelId="{56D73E75-A6A8-40F5-B0D1-B479C2116205}" type="sibTrans" cxnId="{E2654AAB-D383-49D0-B94C-5A8A8A2724D6}">
      <dgm:prSet/>
      <dgm:spPr/>
      <dgm:t>
        <a:bodyPr/>
        <a:lstStyle/>
        <a:p>
          <a:endParaRPr lang="en-GB"/>
        </a:p>
      </dgm:t>
    </dgm:pt>
    <dgm:pt modelId="{B5D5C085-22C8-4793-93FF-646428A8DAB7}">
      <dgm:prSet phldrT="[Text]" custT="1"/>
      <dgm:spPr/>
      <dgm:t>
        <a:bodyPr/>
        <a:lstStyle/>
        <a:p>
          <a:r>
            <a:rPr lang="en-GB" sz="2000" b="1" dirty="0" err="1" smtClean="0"/>
            <a:t>Brandscape</a:t>
          </a:r>
          <a:endParaRPr lang="en-GB" sz="2000" b="1" dirty="0" smtClean="0"/>
        </a:p>
        <a:p>
          <a:r>
            <a:rPr lang="en-GB" sz="1600" b="0" dirty="0" smtClean="0"/>
            <a:t>How does it compare with other places at a range of scales: local, regional, national and international?</a:t>
          </a:r>
          <a:endParaRPr lang="en-GB" sz="1600" b="0" dirty="0"/>
        </a:p>
      </dgm:t>
    </dgm:pt>
    <dgm:pt modelId="{B133CF09-739C-4773-9D54-7003E033E4B2}" type="parTrans" cxnId="{55F7A154-C56B-435E-8CD8-D85C786916C0}">
      <dgm:prSet/>
      <dgm:spPr/>
      <dgm:t>
        <a:bodyPr/>
        <a:lstStyle/>
        <a:p>
          <a:endParaRPr lang="en-GB"/>
        </a:p>
      </dgm:t>
    </dgm:pt>
    <dgm:pt modelId="{EF3EA048-832D-418C-94D2-6CA8394841FD}" type="sibTrans" cxnId="{55F7A154-C56B-435E-8CD8-D85C786916C0}">
      <dgm:prSet/>
      <dgm:spPr/>
      <dgm:t>
        <a:bodyPr/>
        <a:lstStyle/>
        <a:p>
          <a:endParaRPr lang="en-GB"/>
        </a:p>
      </dgm:t>
    </dgm:pt>
    <dgm:pt modelId="{CEC4095B-BDE5-46E7-AF25-C3BFB4038328}" type="pres">
      <dgm:prSet presAssocID="{BAB6658B-91B2-4139-9DBD-33A28D363D7E}" presName="Name0" presStyleCnt="0">
        <dgm:presLayoutVars>
          <dgm:dir/>
          <dgm:resizeHandles val="exact"/>
        </dgm:presLayoutVars>
      </dgm:prSet>
      <dgm:spPr/>
    </dgm:pt>
    <dgm:pt modelId="{CE726505-9FB3-4E20-ABA6-19C8D75981F3}" type="pres">
      <dgm:prSet presAssocID="{BAB6658B-91B2-4139-9DBD-33A28D363D7E}" presName="fgShape" presStyleLbl="fgShp" presStyleIdx="0" presStyleCnt="1" custLinFactY="17978" custLinFactNeighborX="308" custLinFactNeighborY="100000"/>
      <dgm:spPr/>
    </dgm:pt>
    <dgm:pt modelId="{8C3ADFF8-DC8F-43D9-A07E-F59A6A22C6F8}" type="pres">
      <dgm:prSet presAssocID="{BAB6658B-91B2-4139-9DBD-33A28D363D7E}" presName="linComp" presStyleCnt="0"/>
      <dgm:spPr/>
    </dgm:pt>
    <dgm:pt modelId="{AB5E09C3-1CA2-46B8-970F-79C115FDF8CA}" type="pres">
      <dgm:prSet presAssocID="{272E1491-9A9B-47F7-AC78-9D0A17D8FBA2}" presName="compNode" presStyleCnt="0"/>
      <dgm:spPr/>
    </dgm:pt>
    <dgm:pt modelId="{C0F32AD3-EA7C-4E28-A14E-D94A0AD28C39}" type="pres">
      <dgm:prSet presAssocID="{272E1491-9A9B-47F7-AC78-9D0A17D8FBA2}" presName="bkgdShape" presStyleLbl="node1" presStyleIdx="0" presStyleCnt="3"/>
      <dgm:spPr/>
      <dgm:t>
        <a:bodyPr/>
        <a:lstStyle/>
        <a:p>
          <a:endParaRPr lang="en-GB"/>
        </a:p>
      </dgm:t>
    </dgm:pt>
    <dgm:pt modelId="{F3151C48-AC24-4D59-A102-82D443A4B358}" type="pres">
      <dgm:prSet presAssocID="{272E1491-9A9B-47F7-AC78-9D0A17D8FBA2}" presName="nodeTx" presStyleLbl="node1" presStyleIdx="0" presStyleCnt="3">
        <dgm:presLayoutVars>
          <dgm:bulletEnabled val="1"/>
        </dgm:presLayoutVars>
      </dgm:prSet>
      <dgm:spPr/>
      <dgm:t>
        <a:bodyPr/>
        <a:lstStyle/>
        <a:p>
          <a:endParaRPr lang="en-GB"/>
        </a:p>
      </dgm:t>
    </dgm:pt>
    <dgm:pt modelId="{278316CF-2F86-40A0-961D-BDF7FA99D4B8}" type="pres">
      <dgm:prSet presAssocID="{272E1491-9A9B-47F7-AC78-9D0A17D8FBA2}" presName="invisiNode" presStyleLbl="node1" presStyleIdx="0" presStyleCnt="3"/>
      <dgm:spPr/>
    </dgm:pt>
    <dgm:pt modelId="{EB62FC02-7CF0-4280-9C98-0334A2F52322}" type="pres">
      <dgm:prSet presAssocID="{272E1491-9A9B-47F7-AC78-9D0A17D8FBA2}" presName="imagNode" presStyleLbl="fgImgPlace1" presStyleIdx="0" presStyleCnt="3" custLinFactNeighborX="-2320" custLinFactNeighborY="182"/>
      <dgm:spPr>
        <a:prstGeom prst="roundRect">
          <a:avLst/>
        </a:prstGeom>
        <a:blipFill rotWithShape="0">
          <a:blip xmlns:r="http://schemas.openxmlformats.org/officeDocument/2006/relationships" r:embed="rId1"/>
          <a:stretch>
            <a:fillRect/>
          </a:stretch>
        </a:blipFill>
      </dgm:spPr>
    </dgm:pt>
    <dgm:pt modelId="{45919446-8177-4BAB-BDD6-7A028F8FEB04}" type="pres">
      <dgm:prSet presAssocID="{131A5EB2-0D02-476F-9A80-5DB120C54114}" presName="sibTrans" presStyleLbl="sibTrans2D1" presStyleIdx="0" presStyleCnt="0"/>
      <dgm:spPr/>
      <dgm:t>
        <a:bodyPr/>
        <a:lstStyle/>
        <a:p>
          <a:endParaRPr lang="en-GB"/>
        </a:p>
      </dgm:t>
    </dgm:pt>
    <dgm:pt modelId="{001BB7F9-98DA-4C17-9B59-95953442A8F3}" type="pres">
      <dgm:prSet presAssocID="{D9345B8E-9C79-45AD-BD29-AF386D9F1F8D}" presName="compNode" presStyleCnt="0"/>
      <dgm:spPr/>
    </dgm:pt>
    <dgm:pt modelId="{37B69CA9-88D7-46BF-892B-E7E2E83C6575}" type="pres">
      <dgm:prSet presAssocID="{D9345B8E-9C79-45AD-BD29-AF386D9F1F8D}" presName="bkgdShape" presStyleLbl="node1" presStyleIdx="1" presStyleCnt="3"/>
      <dgm:spPr/>
      <dgm:t>
        <a:bodyPr/>
        <a:lstStyle/>
        <a:p>
          <a:endParaRPr lang="en-GB"/>
        </a:p>
      </dgm:t>
    </dgm:pt>
    <dgm:pt modelId="{1312C9A9-0DBB-4767-9899-0566FBB9FB45}" type="pres">
      <dgm:prSet presAssocID="{D9345B8E-9C79-45AD-BD29-AF386D9F1F8D}" presName="nodeTx" presStyleLbl="node1" presStyleIdx="1" presStyleCnt="3">
        <dgm:presLayoutVars>
          <dgm:bulletEnabled val="1"/>
        </dgm:presLayoutVars>
      </dgm:prSet>
      <dgm:spPr/>
      <dgm:t>
        <a:bodyPr/>
        <a:lstStyle/>
        <a:p>
          <a:endParaRPr lang="en-GB"/>
        </a:p>
      </dgm:t>
    </dgm:pt>
    <dgm:pt modelId="{6EA975C0-92F5-423E-AF53-28A1020FA204}" type="pres">
      <dgm:prSet presAssocID="{D9345B8E-9C79-45AD-BD29-AF386D9F1F8D}" presName="invisiNode" presStyleLbl="node1" presStyleIdx="1" presStyleCnt="3"/>
      <dgm:spPr/>
    </dgm:pt>
    <dgm:pt modelId="{E64CB91C-FE03-4FBE-85AF-3EA66DFAEC21}" type="pres">
      <dgm:prSet presAssocID="{D9345B8E-9C79-45AD-BD29-AF386D9F1F8D}" presName="imagNode" presStyleLbl="fgImgPlace1" presStyleIdx="1" presStyleCnt="3" custScaleX="99527" custScaleY="100112" custLinFactNeighborX="-2259" custLinFactNeighborY="0"/>
      <dgm:spPr>
        <a:prstGeom prst="roundRect">
          <a:avLst/>
        </a:prstGeom>
        <a:blipFill rotWithShape="0">
          <a:blip xmlns:r="http://schemas.openxmlformats.org/officeDocument/2006/relationships" r:embed="rId2"/>
          <a:stretch>
            <a:fillRect/>
          </a:stretch>
        </a:blipFill>
      </dgm:spPr>
    </dgm:pt>
    <dgm:pt modelId="{643EACB7-5C2F-4834-A860-3F727307C0D8}" type="pres">
      <dgm:prSet presAssocID="{56D73E75-A6A8-40F5-B0D1-B479C2116205}" presName="sibTrans" presStyleLbl="sibTrans2D1" presStyleIdx="0" presStyleCnt="0"/>
      <dgm:spPr/>
      <dgm:t>
        <a:bodyPr/>
        <a:lstStyle/>
        <a:p>
          <a:endParaRPr lang="en-GB"/>
        </a:p>
      </dgm:t>
    </dgm:pt>
    <dgm:pt modelId="{DFCD8A52-29D5-4D8F-9D6A-05C6653488D6}" type="pres">
      <dgm:prSet presAssocID="{B5D5C085-22C8-4793-93FF-646428A8DAB7}" presName="compNode" presStyleCnt="0"/>
      <dgm:spPr/>
    </dgm:pt>
    <dgm:pt modelId="{8F441D9B-37AA-490F-A2BD-40E5D3D3BB1C}" type="pres">
      <dgm:prSet presAssocID="{B5D5C085-22C8-4793-93FF-646428A8DAB7}" presName="bkgdShape" presStyleLbl="node1" presStyleIdx="2" presStyleCnt="3"/>
      <dgm:spPr/>
      <dgm:t>
        <a:bodyPr/>
        <a:lstStyle/>
        <a:p>
          <a:endParaRPr lang="en-GB"/>
        </a:p>
      </dgm:t>
    </dgm:pt>
    <dgm:pt modelId="{15FB951C-6EA3-4134-B4A8-90073F8771F8}" type="pres">
      <dgm:prSet presAssocID="{B5D5C085-22C8-4793-93FF-646428A8DAB7}" presName="nodeTx" presStyleLbl="node1" presStyleIdx="2" presStyleCnt="3">
        <dgm:presLayoutVars>
          <dgm:bulletEnabled val="1"/>
        </dgm:presLayoutVars>
      </dgm:prSet>
      <dgm:spPr/>
      <dgm:t>
        <a:bodyPr/>
        <a:lstStyle/>
        <a:p>
          <a:endParaRPr lang="en-GB"/>
        </a:p>
      </dgm:t>
    </dgm:pt>
    <dgm:pt modelId="{A73C4FFA-1529-475A-AE12-45F641E28DDE}" type="pres">
      <dgm:prSet presAssocID="{B5D5C085-22C8-4793-93FF-646428A8DAB7}" presName="invisiNode" presStyleLbl="node1" presStyleIdx="2" presStyleCnt="3"/>
      <dgm:spPr/>
    </dgm:pt>
    <dgm:pt modelId="{A236BE88-29E5-4F0F-A5E2-01EB80AED5F0}" type="pres">
      <dgm:prSet presAssocID="{B5D5C085-22C8-4793-93FF-646428A8DAB7}" presName="imagNode" presStyleLbl="fgImgPlace1" presStyleIdx="2" presStyleCnt="3"/>
      <dgm:spPr>
        <a:prstGeom prst="roundRect">
          <a:avLst/>
        </a:prstGeom>
        <a:blipFill rotWithShape="0">
          <a:blip xmlns:r="http://schemas.openxmlformats.org/officeDocument/2006/relationships" r:embed="rId3"/>
          <a:stretch>
            <a:fillRect/>
          </a:stretch>
        </a:blipFill>
      </dgm:spPr>
    </dgm:pt>
  </dgm:ptLst>
  <dgm:cxnLst>
    <dgm:cxn modelId="{0330089E-03D8-4FDD-B7E7-CAD7D7F96E8F}" type="presOf" srcId="{D9345B8E-9C79-45AD-BD29-AF386D9F1F8D}" destId="{37B69CA9-88D7-46BF-892B-E7E2E83C6575}" srcOrd="0" destOrd="0" presId="urn:microsoft.com/office/officeart/2005/8/layout/hList7"/>
    <dgm:cxn modelId="{E092BDB6-3854-4ADF-879B-9076C8EB7C3E}" type="presOf" srcId="{272E1491-9A9B-47F7-AC78-9D0A17D8FBA2}" destId="{F3151C48-AC24-4D59-A102-82D443A4B358}" srcOrd="1" destOrd="0" presId="urn:microsoft.com/office/officeart/2005/8/layout/hList7"/>
    <dgm:cxn modelId="{2D6404C1-9FD0-439D-A9AF-633CF9D81E8D}" type="presOf" srcId="{BAB6658B-91B2-4139-9DBD-33A28D363D7E}" destId="{CEC4095B-BDE5-46E7-AF25-C3BFB4038328}" srcOrd="0" destOrd="0" presId="urn:microsoft.com/office/officeart/2005/8/layout/hList7"/>
    <dgm:cxn modelId="{830BD3ED-68A4-4256-B255-D8E395D501E8}" type="presOf" srcId="{B5D5C085-22C8-4793-93FF-646428A8DAB7}" destId="{8F441D9B-37AA-490F-A2BD-40E5D3D3BB1C}" srcOrd="0" destOrd="0" presId="urn:microsoft.com/office/officeart/2005/8/layout/hList7"/>
    <dgm:cxn modelId="{D7525AB7-1B96-4552-AE46-E90A54CFFD5C}" srcId="{BAB6658B-91B2-4139-9DBD-33A28D363D7E}" destId="{272E1491-9A9B-47F7-AC78-9D0A17D8FBA2}" srcOrd="0" destOrd="0" parTransId="{4AE85EBB-D9BD-49FF-965E-3F5F5BEC7C9A}" sibTransId="{131A5EB2-0D02-476F-9A80-5DB120C54114}"/>
    <dgm:cxn modelId="{AE0AC0FE-0576-413F-81A9-CF0463649C0F}" type="presOf" srcId="{56D73E75-A6A8-40F5-B0D1-B479C2116205}" destId="{643EACB7-5C2F-4834-A860-3F727307C0D8}" srcOrd="0" destOrd="0" presId="urn:microsoft.com/office/officeart/2005/8/layout/hList7"/>
    <dgm:cxn modelId="{DFAE3BE9-7508-4C55-96F6-B76955F495A3}" type="presOf" srcId="{131A5EB2-0D02-476F-9A80-5DB120C54114}" destId="{45919446-8177-4BAB-BDD6-7A028F8FEB04}" srcOrd="0" destOrd="0" presId="urn:microsoft.com/office/officeart/2005/8/layout/hList7"/>
    <dgm:cxn modelId="{D636CC94-615A-4D75-8243-CB93F27AEA84}" type="presOf" srcId="{272E1491-9A9B-47F7-AC78-9D0A17D8FBA2}" destId="{C0F32AD3-EA7C-4E28-A14E-D94A0AD28C39}" srcOrd="0" destOrd="0" presId="urn:microsoft.com/office/officeart/2005/8/layout/hList7"/>
    <dgm:cxn modelId="{E2654AAB-D383-49D0-B94C-5A8A8A2724D6}" srcId="{BAB6658B-91B2-4139-9DBD-33A28D363D7E}" destId="{D9345B8E-9C79-45AD-BD29-AF386D9F1F8D}" srcOrd="1" destOrd="0" parTransId="{E89C6B98-0D58-48C0-B4D1-5725AEBC5BB0}" sibTransId="{56D73E75-A6A8-40F5-B0D1-B479C2116205}"/>
    <dgm:cxn modelId="{4F0FE72A-5BA6-4E5F-BED6-4415B289527D}" type="presOf" srcId="{B5D5C085-22C8-4793-93FF-646428A8DAB7}" destId="{15FB951C-6EA3-4134-B4A8-90073F8771F8}" srcOrd="1" destOrd="0" presId="urn:microsoft.com/office/officeart/2005/8/layout/hList7"/>
    <dgm:cxn modelId="{7985DC16-C5A5-4634-B9A7-76D5DEB7FCB3}" type="presOf" srcId="{D9345B8E-9C79-45AD-BD29-AF386D9F1F8D}" destId="{1312C9A9-0DBB-4767-9899-0566FBB9FB45}" srcOrd="1" destOrd="0" presId="urn:microsoft.com/office/officeart/2005/8/layout/hList7"/>
    <dgm:cxn modelId="{55F7A154-C56B-435E-8CD8-D85C786916C0}" srcId="{BAB6658B-91B2-4139-9DBD-33A28D363D7E}" destId="{B5D5C085-22C8-4793-93FF-646428A8DAB7}" srcOrd="2" destOrd="0" parTransId="{B133CF09-739C-4773-9D54-7003E033E4B2}" sibTransId="{EF3EA048-832D-418C-94D2-6CA8394841FD}"/>
    <dgm:cxn modelId="{4989F840-23AE-46D0-89EA-25DB5BC7DA78}" type="presParOf" srcId="{CEC4095B-BDE5-46E7-AF25-C3BFB4038328}" destId="{CE726505-9FB3-4E20-ABA6-19C8D75981F3}" srcOrd="0" destOrd="0" presId="urn:microsoft.com/office/officeart/2005/8/layout/hList7"/>
    <dgm:cxn modelId="{DDB81399-1877-45D7-8786-E6809DA1E856}" type="presParOf" srcId="{CEC4095B-BDE5-46E7-AF25-C3BFB4038328}" destId="{8C3ADFF8-DC8F-43D9-A07E-F59A6A22C6F8}" srcOrd="1" destOrd="0" presId="urn:microsoft.com/office/officeart/2005/8/layout/hList7"/>
    <dgm:cxn modelId="{FEF10DE6-0A8E-4AFD-BD0F-4C10FB86B8C5}" type="presParOf" srcId="{8C3ADFF8-DC8F-43D9-A07E-F59A6A22C6F8}" destId="{AB5E09C3-1CA2-46B8-970F-79C115FDF8CA}" srcOrd="0" destOrd="0" presId="urn:microsoft.com/office/officeart/2005/8/layout/hList7"/>
    <dgm:cxn modelId="{F20C8119-C373-4DA9-92CB-E49738366556}" type="presParOf" srcId="{AB5E09C3-1CA2-46B8-970F-79C115FDF8CA}" destId="{C0F32AD3-EA7C-4E28-A14E-D94A0AD28C39}" srcOrd="0" destOrd="0" presId="urn:microsoft.com/office/officeart/2005/8/layout/hList7"/>
    <dgm:cxn modelId="{0B14EC51-E54F-46CF-885A-780BBF42643C}" type="presParOf" srcId="{AB5E09C3-1CA2-46B8-970F-79C115FDF8CA}" destId="{F3151C48-AC24-4D59-A102-82D443A4B358}" srcOrd="1" destOrd="0" presId="urn:microsoft.com/office/officeart/2005/8/layout/hList7"/>
    <dgm:cxn modelId="{2C2EACE8-A29A-4947-B52E-298D5441CA51}" type="presParOf" srcId="{AB5E09C3-1CA2-46B8-970F-79C115FDF8CA}" destId="{278316CF-2F86-40A0-961D-BDF7FA99D4B8}" srcOrd="2" destOrd="0" presId="urn:microsoft.com/office/officeart/2005/8/layout/hList7"/>
    <dgm:cxn modelId="{CC3E9203-2B1D-45F4-8FE2-828D5A4CC0C7}" type="presParOf" srcId="{AB5E09C3-1CA2-46B8-970F-79C115FDF8CA}" destId="{EB62FC02-7CF0-4280-9C98-0334A2F52322}" srcOrd="3" destOrd="0" presId="urn:microsoft.com/office/officeart/2005/8/layout/hList7"/>
    <dgm:cxn modelId="{0850D493-65F8-4413-99D3-0981A46BA45E}" type="presParOf" srcId="{8C3ADFF8-DC8F-43D9-A07E-F59A6A22C6F8}" destId="{45919446-8177-4BAB-BDD6-7A028F8FEB04}" srcOrd="1" destOrd="0" presId="urn:microsoft.com/office/officeart/2005/8/layout/hList7"/>
    <dgm:cxn modelId="{2F2F4424-F5CB-4051-9631-613A278FF1A3}" type="presParOf" srcId="{8C3ADFF8-DC8F-43D9-A07E-F59A6A22C6F8}" destId="{001BB7F9-98DA-4C17-9B59-95953442A8F3}" srcOrd="2" destOrd="0" presId="urn:microsoft.com/office/officeart/2005/8/layout/hList7"/>
    <dgm:cxn modelId="{367A3960-C5C3-4070-A308-0065EFF9369C}" type="presParOf" srcId="{001BB7F9-98DA-4C17-9B59-95953442A8F3}" destId="{37B69CA9-88D7-46BF-892B-E7E2E83C6575}" srcOrd="0" destOrd="0" presId="urn:microsoft.com/office/officeart/2005/8/layout/hList7"/>
    <dgm:cxn modelId="{5F6AFA96-F3B2-488B-90DD-94C3563C6EE7}" type="presParOf" srcId="{001BB7F9-98DA-4C17-9B59-95953442A8F3}" destId="{1312C9A9-0DBB-4767-9899-0566FBB9FB45}" srcOrd="1" destOrd="0" presId="urn:microsoft.com/office/officeart/2005/8/layout/hList7"/>
    <dgm:cxn modelId="{EE98BC4A-4799-496C-966A-C6C3964F563E}" type="presParOf" srcId="{001BB7F9-98DA-4C17-9B59-95953442A8F3}" destId="{6EA975C0-92F5-423E-AF53-28A1020FA204}" srcOrd="2" destOrd="0" presId="urn:microsoft.com/office/officeart/2005/8/layout/hList7"/>
    <dgm:cxn modelId="{40C4F74F-ED4D-41DB-B436-300D53700FE7}" type="presParOf" srcId="{001BB7F9-98DA-4C17-9B59-95953442A8F3}" destId="{E64CB91C-FE03-4FBE-85AF-3EA66DFAEC21}" srcOrd="3" destOrd="0" presId="urn:microsoft.com/office/officeart/2005/8/layout/hList7"/>
    <dgm:cxn modelId="{D1D6CFC7-9344-4B09-BA31-E154F940D729}" type="presParOf" srcId="{8C3ADFF8-DC8F-43D9-A07E-F59A6A22C6F8}" destId="{643EACB7-5C2F-4834-A860-3F727307C0D8}" srcOrd="3" destOrd="0" presId="urn:microsoft.com/office/officeart/2005/8/layout/hList7"/>
    <dgm:cxn modelId="{FD1A32A5-FB5E-44F1-81A9-2A58DD4792AE}" type="presParOf" srcId="{8C3ADFF8-DC8F-43D9-A07E-F59A6A22C6F8}" destId="{DFCD8A52-29D5-4D8F-9D6A-05C6653488D6}" srcOrd="4" destOrd="0" presId="urn:microsoft.com/office/officeart/2005/8/layout/hList7"/>
    <dgm:cxn modelId="{18C51EDB-A676-4D8B-AACB-CB7CDE1E1B8C}" type="presParOf" srcId="{DFCD8A52-29D5-4D8F-9D6A-05C6653488D6}" destId="{8F441D9B-37AA-490F-A2BD-40E5D3D3BB1C}" srcOrd="0" destOrd="0" presId="urn:microsoft.com/office/officeart/2005/8/layout/hList7"/>
    <dgm:cxn modelId="{157B1B2D-DC07-41C6-AFFA-79EF7A630D66}" type="presParOf" srcId="{DFCD8A52-29D5-4D8F-9D6A-05C6653488D6}" destId="{15FB951C-6EA3-4134-B4A8-90073F8771F8}" srcOrd="1" destOrd="0" presId="urn:microsoft.com/office/officeart/2005/8/layout/hList7"/>
    <dgm:cxn modelId="{0685103F-EFBD-4A8B-A202-A8941F60567F}" type="presParOf" srcId="{DFCD8A52-29D5-4D8F-9D6A-05C6653488D6}" destId="{A73C4FFA-1529-475A-AE12-45F641E28DDE}" srcOrd="2" destOrd="0" presId="urn:microsoft.com/office/officeart/2005/8/layout/hList7"/>
    <dgm:cxn modelId="{539D04C8-AA8C-4B25-996B-419B790954F6}" type="presParOf" srcId="{DFCD8A52-29D5-4D8F-9D6A-05C6653488D6}" destId="{A236BE88-29E5-4F0F-A5E2-01EB80AED5F0}"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B8CD3-3E2F-4102-AC5D-57DBD90CFF95}" type="doc">
      <dgm:prSet loTypeId="urn:microsoft.com/office/officeart/2005/8/layout/radial5" loCatId="cycle" qsTypeId="urn:microsoft.com/office/officeart/2005/8/quickstyle/3d1" qsCatId="3D" csTypeId="urn:microsoft.com/office/officeart/2005/8/colors/accent6_2" csCatId="accent6" phldr="1"/>
      <dgm:spPr/>
      <dgm:t>
        <a:bodyPr/>
        <a:lstStyle/>
        <a:p>
          <a:endParaRPr lang="en-US"/>
        </a:p>
      </dgm:t>
    </dgm:pt>
    <dgm:pt modelId="{C2304D30-B12C-41B3-B33C-AB960743ECC2}">
      <dgm:prSet phldrT="[Text]" custT="1"/>
      <dgm:spPr/>
      <dgm:t>
        <a:bodyPr/>
        <a:lstStyle/>
        <a:p>
          <a:r>
            <a:rPr lang="en-GB" sz="1800" b="1" dirty="0" smtClean="0"/>
            <a:t>Players</a:t>
          </a:r>
          <a:endParaRPr lang="en-US" sz="1800" b="1" dirty="0"/>
        </a:p>
      </dgm:t>
    </dgm:pt>
    <dgm:pt modelId="{DAB54342-569A-4EDF-8B0D-F9CF93BC36F7}" type="parTrans" cxnId="{FC12040C-1540-4F41-9A35-FB2944B350F5}">
      <dgm:prSet/>
      <dgm:spPr/>
      <dgm:t>
        <a:bodyPr/>
        <a:lstStyle/>
        <a:p>
          <a:endParaRPr lang="en-US" sz="1200" b="1">
            <a:solidFill>
              <a:schemeClr val="tx1"/>
            </a:solidFill>
          </a:endParaRPr>
        </a:p>
      </dgm:t>
    </dgm:pt>
    <dgm:pt modelId="{989C8ACE-AA40-4A10-B3C8-FFFB5E58A46E}" type="sibTrans" cxnId="{FC12040C-1540-4F41-9A35-FB2944B350F5}">
      <dgm:prSet/>
      <dgm:spPr/>
      <dgm:t>
        <a:bodyPr/>
        <a:lstStyle/>
        <a:p>
          <a:endParaRPr lang="en-US" sz="1200" b="1">
            <a:solidFill>
              <a:schemeClr val="tx1"/>
            </a:solidFill>
          </a:endParaRPr>
        </a:p>
      </dgm:t>
    </dgm:pt>
    <dgm:pt modelId="{3697B4EA-1E91-4956-88FB-BAB37CAE0356}">
      <dgm:prSet phldrT="[Text]" custT="1"/>
      <dgm:spPr/>
      <dgm:t>
        <a:bodyPr/>
        <a:lstStyle/>
        <a:p>
          <a:r>
            <a:rPr lang="en-GB" sz="1100" b="1" smtClean="0"/>
            <a:t>Regional Development Agencies</a:t>
          </a:r>
          <a:endParaRPr lang="en-US" sz="1100" b="1" dirty="0"/>
        </a:p>
      </dgm:t>
    </dgm:pt>
    <dgm:pt modelId="{0DF7913E-E016-4F7C-9782-8D5B9258D514}" type="parTrans" cxnId="{FD43CE69-350D-4E62-B0F8-81ABA558E45F}">
      <dgm:prSet custT="1"/>
      <dgm:spPr/>
      <dgm:t>
        <a:bodyPr/>
        <a:lstStyle/>
        <a:p>
          <a:endParaRPr lang="en-US" sz="1200" b="1">
            <a:solidFill>
              <a:schemeClr val="tx1"/>
            </a:solidFill>
          </a:endParaRPr>
        </a:p>
      </dgm:t>
    </dgm:pt>
    <dgm:pt modelId="{C33F6090-8971-4CF7-9CB7-93CF2C44B27C}" type="sibTrans" cxnId="{FD43CE69-350D-4E62-B0F8-81ABA558E45F}">
      <dgm:prSet/>
      <dgm:spPr/>
      <dgm:t>
        <a:bodyPr/>
        <a:lstStyle/>
        <a:p>
          <a:endParaRPr lang="en-US" sz="1200" b="1">
            <a:solidFill>
              <a:schemeClr val="tx1"/>
            </a:solidFill>
          </a:endParaRPr>
        </a:p>
      </dgm:t>
    </dgm:pt>
    <dgm:pt modelId="{8AC16FDE-9847-412D-BB0B-E0C0281BFD3C}">
      <dgm:prSet phldrT="[Text]" custT="1"/>
      <dgm:spPr/>
      <dgm:t>
        <a:bodyPr/>
        <a:lstStyle/>
        <a:p>
          <a:r>
            <a:rPr lang="en-GB" sz="1100" b="1" smtClean="0"/>
            <a:t>Local Councils </a:t>
          </a:r>
          <a:endParaRPr lang="en-US" sz="1100" b="1" dirty="0"/>
        </a:p>
      </dgm:t>
    </dgm:pt>
    <dgm:pt modelId="{B8CE5AA3-A53A-4327-9C20-60D20ACFB0D9}" type="parTrans" cxnId="{6ECCE3CA-8EB5-4515-959A-B3DCF09FDF7A}">
      <dgm:prSet custT="1"/>
      <dgm:spPr/>
      <dgm:t>
        <a:bodyPr/>
        <a:lstStyle/>
        <a:p>
          <a:endParaRPr lang="en-US" sz="1200" b="1">
            <a:solidFill>
              <a:schemeClr val="tx1"/>
            </a:solidFill>
          </a:endParaRPr>
        </a:p>
      </dgm:t>
    </dgm:pt>
    <dgm:pt modelId="{F1FB2D30-991F-4DB5-A854-13400FA09FC3}" type="sibTrans" cxnId="{6ECCE3CA-8EB5-4515-959A-B3DCF09FDF7A}">
      <dgm:prSet/>
      <dgm:spPr/>
      <dgm:t>
        <a:bodyPr/>
        <a:lstStyle/>
        <a:p>
          <a:endParaRPr lang="en-US" sz="1200" b="1">
            <a:solidFill>
              <a:schemeClr val="tx1"/>
            </a:solidFill>
          </a:endParaRPr>
        </a:p>
      </dgm:t>
    </dgm:pt>
    <dgm:pt modelId="{2796D2E7-A50A-4DCF-90C7-A5A0A2F4600F}">
      <dgm:prSet phldrT="[Text]" custT="1"/>
      <dgm:spPr/>
      <dgm:t>
        <a:bodyPr/>
        <a:lstStyle/>
        <a:p>
          <a:r>
            <a:rPr lang="en-GB" sz="1100" b="1" smtClean="0"/>
            <a:t>Business and</a:t>
          </a:r>
        </a:p>
        <a:p>
          <a:r>
            <a:rPr lang="en-GB" sz="1100" b="1" smtClean="0"/>
            <a:t>Industry </a:t>
          </a:r>
          <a:endParaRPr lang="en-US" sz="1100" b="1" dirty="0"/>
        </a:p>
      </dgm:t>
    </dgm:pt>
    <dgm:pt modelId="{DEAB8B9B-8301-49C0-A7E6-850DA4FA2AB8}" type="parTrans" cxnId="{BB812BF0-023D-431E-8360-77F2ECFED15A}">
      <dgm:prSet custT="1"/>
      <dgm:spPr/>
      <dgm:t>
        <a:bodyPr/>
        <a:lstStyle/>
        <a:p>
          <a:endParaRPr lang="en-US" sz="1200" b="1">
            <a:solidFill>
              <a:schemeClr val="tx1"/>
            </a:solidFill>
          </a:endParaRPr>
        </a:p>
      </dgm:t>
    </dgm:pt>
    <dgm:pt modelId="{3999EF13-9B1A-452C-A0E6-07C6215A112A}" type="sibTrans" cxnId="{BB812BF0-023D-431E-8360-77F2ECFED15A}">
      <dgm:prSet/>
      <dgm:spPr/>
      <dgm:t>
        <a:bodyPr/>
        <a:lstStyle/>
        <a:p>
          <a:endParaRPr lang="en-US" sz="1200" b="1">
            <a:solidFill>
              <a:schemeClr val="tx1"/>
            </a:solidFill>
          </a:endParaRPr>
        </a:p>
      </dgm:t>
    </dgm:pt>
    <dgm:pt modelId="{2E8BD96A-9D51-4001-B428-B2E6174975D6}">
      <dgm:prSet phldrT="[Text]" custT="1"/>
      <dgm:spPr/>
      <dgm:t>
        <a:bodyPr/>
        <a:lstStyle/>
        <a:p>
          <a:r>
            <a:rPr lang="en-GB" sz="1100" b="1" smtClean="0"/>
            <a:t>Local people and communities </a:t>
          </a:r>
          <a:endParaRPr lang="en-US" sz="1100" b="1" dirty="0"/>
        </a:p>
      </dgm:t>
    </dgm:pt>
    <dgm:pt modelId="{192C7851-5AE7-4D79-BEFB-7C54FEBD15E4}" type="parTrans" cxnId="{96C4623F-5383-4F10-A1EF-96AA606773E5}">
      <dgm:prSet custT="1"/>
      <dgm:spPr/>
      <dgm:t>
        <a:bodyPr/>
        <a:lstStyle/>
        <a:p>
          <a:endParaRPr lang="en-US" sz="1200" b="1">
            <a:solidFill>
              <a:schemeClr val="tx1"/>
            </a:solidFill>
          </a:endParaRPr>
        </a:p>
      </dgm:t>
    </dgm:pt>
    <dgm:pt modelId="{8DA9F5F9-3C92-47FF-BBD6-A56E498519A4}" type="sibTrans" cxnId="{96C4623F-5383-4F10-A1EF-96AA606773E5}">
      <dgm:prSet/>
      <dgm:spPr/>
      <dgm:t>
        <a:bodyPr/>
        <a:lstStyle/>
        <a:p>
          <a:endParaRPr lang="en-US" sz="1200" b="1">
            <a:solidFill>
              <a:schemeClr val="tx1"/>
            </a:solidFill>
          </a:endParaRPr>
        </a:p>
      </dgm:t>
    </dgm:pt>
    <dgm:pt modelId="{8904DF0F-8256-4AC4-908B-7219FE66443E}">
      <dgm:prSet custT="1"/>
      <dgm:spPr/>
      <dgm:t>
        <a:bodyPr/>
        <a:lstStyle/>
        <a:p>
          <a:r>
            <a:rPr lang="en-GB" sz="1200" b="1" smtClean="0"/>
            <a:t>Charities </a:t>
          </a:r>
          <a:endParaRPr lang="en-US" sz="1200" b="1" dirty="0"/>
        </a:p>
      </dgm:t>
    </dgm:pt>
    <dgm:pt modelId="{77FE4719-9CF5-467A-A805-DDD6E11F3E0C}" type="parTrans" cxnId="{0AED5C5C-AC71-47EB-A8A7-DF4CA59D0582}">
      <dgm:prSet custT="1"/>
      <dgm:spPr/>
      <dgm:t>
        <a:bodyPr/>
        <a:lstStyle/>
        <a:p>
          <a:endParaRPr lang="en-US" sz="1200" b="1">
            <a:solidFill>
              <a:schemeClr val="tx1"/>
            </a:solidFill>
          </a:endParaRPr>
        </a:p>
      </dgm:t>
    </dgm:pt>
    <dgm:pt modelId="{C15BF459-7828-484F-A597-5A3165F7824A}" type="sibTrans" cxnId="{0AED5C5C-AC71-47EB-A8A7-DF4CA59D0582}">
      <dgm:prSet/>
      <dgm:spPr/>
      <dgm:t>
        <a:bodyPr/>
        <a:lstStyle/>
        <a:p>
          <a:endParaRPr lang="en-US" sz="1200" b="1">
            <a:solidFill>
              <a:schemeClr val="tx1"/>
            </a:solidFill>
          </a:endParaRPr>
        </a:p>
      </dgm:t>
    </dgm:pt>
    <dgm:pt modelId="{6FF1DC40-D847-4572-890F-78F57E3B0A72}">
      <dgm:prSet custT="1"/>
      <dgm:spPr/>
      <dgm:t>
        <a:bodyPr/>
        <a:lstStyle/>
        <a:p>
          <a:r>
            <a:rPr lang="en-GB" sz="1200" b="1" smtClean="0"/>
            <a:t>European (EU) Money </a:t>
          </a:r>
          <a:endParaRPr lang="en-US" sz="1200" b="1" dirty="0"/>
        </a:p>
      </dgm:t>
    </dgm:pt>
    <dgm:pt modelId="{E544CD27-5F82-4D9B-9FB5-60877D2C63C8}" type="parTrans" cxnId="{C5AE75CF-ECA2-4F35-9621-96D9E8F1D609}">
      <dgm:prSet custT="1"/>
      <dgm:spPr/>
      <dgm:t>
        <a:bodyPr/>
        <a:lstStyle/>
        <a:p>
          <a:endParaRPr lang="en-US" sz="1200" b="1">
            <a:solidFill>
              <a:schemeClr val="tx1"/>
            </a:solidFill>
          </a:endParaRPr>
        </a:p>
      </dgm:t>
    </dgm:pt>
    <dgm:pt modelId="{0F93BFDB-DF54-411F-B7A4-0E7977445B08}" type="sibTrans" cxnId="{C5AE75CF-ECA2-4F35-9621-96D9E8F1D609}">
      <dgm:prSet/>
      <dgm:spPr/>
      <dgm:t>
        <a:bodyPr/>
        <a:lstStyle/>
        <a:p>
          <a:endParaRPr lang="en-US" sz="1200" b="1">
            <a:solidFill>
              <a:schemeClr val="tx1"/>
            </a:solidFill>
          </a:endParaRPr>
        </a:p>
      </dgm:t>
    </dgm:pt>
    <dgm:pt modelId="{00C4B504-18B5-4742-A65F-E8694D901E11}">
      <dgm:prSet custT="1"/>
      <dgm:spPr/>
      <dgm:t>
        <a:bodyPr/>
        <a:lstStyle/>
        <a:p>
          <a:r>
            <a:rPr lang="en-GB" sz="1100" b="1" smtClean="0"/>
            <a:t>Property developers </a:t>
          </a:r>
          <a:endParaRPr lang="en-US" sz="1100" b="1" dirty="0"/>
        </a:p>
      </dgm:t>
    </dgm:pt>
    <dgm:pt modelId="{8555F1BD-5269-4ED6-B985-A9250B795AC7}" type="parTrans" cxnId="{34300FBE-F8F1-40ED-B9D5-E9145D688F96}">
      <dgm:prSet custT="1"/>
      <dgm:spPr/>
      <dgm:t>
        <a:bodyPr/>
        <a:lstStyle/>
        <a:p>
          <a:endParaRPr lang="en-US" sz="1200" b="1">
            <a:solidFill>
              <a:schemeClr val="tx1"/>
            </a:solidFill>
          </a:endParaRPr>
        </a:p>
      </dgm:t>
    </dgm:pt>
    <dgm:pt modelId="{2C04FAD5-C8E2-4516-B954-77ED240982A5}" type="sibTrans" cxnId="{34300FBE-F8F1-40ED-B9D5-E9145D688F96}">
      <dgm:prSet/>
      <dgm:spPr/>
      <dgm:t>
        <a:bodyPr/>
        <a:lstStyle/>
        <a:p>
          <a:endParaRPr lang="en-US" sz="1200" b="1">
            <a:solidFill>
              <a:schemeClr val="tx1"/>
            </a:solidFill>
          </a:endParaRPr>
        </a:p>
      </dgm:t>
    </dgm:pt>
    <dgm:pt modelId="{22CAA8ED-7E8F-444E-95DC-018BAC68D46B}" type="pres">
      <dgm:prSet presAssocID="{E9DB8CD3-3E2F-4102-AC5D-57DBD90CFF95}" presName="Name0" presStyleCnt="0">
        <dgm:presLayoutVars>
          <dgm:chMax val="1"/>
          <dgm:dir/>
          <dgm:animLvl val="ctr"/>
          <dgm:resizeHandles val="exact"/>
        </dgm:presLayoutVars>
      </dgm:prSet>
      <dgm:spPr/>
      <dgm:t>
        <a:bodyPr/>
        <a:lstStyle/>
        <a:p>
          <a:endParaRPr lang="en-US"/>
        </a:p>
      </dgm:t>
    </dgm:pt>
    <dgm:pt modelId="{26812400-4620-4701-A996-8A78D7011C72}" type="pres">
      <dgm:prSet presAssocID="{C2304D30-B12C-41B3-B33C-AB960743ECC2}" presName="centerShape" presStyleLbl="node0" presStyleIdx="0" presStyleCnt="1" custScaleX="123712"/>
      <dgm:spPr/>
      <dgm:t>
        <a:bodyPr/>
        <a:lstStyle/>
        <a:p>
          <a:endParaRPr lang="en-US"/>
        </a:p>
      </dgm:t>
    </dgm:pt>
    <dgm:pt modelId="{4E85120D-685E-4042-9AC1-B1EFF6D49A78}" type="pres">
      <dgm:prSet presAssocID="{0DF7913E-E016-4F7C-9782-8D5B9258D514}" presName="parTrans" presStyleLbl="sibTrans2D1" presStyleIdx="0" presStyleCnt="7"/>
      <dgm:spPr/>
      <dgm:t>
        <a:bodyPr/>
        <a:lstStyle/>
        <a:p>
          <a:endParaRPr lang="en-US"/>
        </a:p>
      </dgm:t>
    </dgm:pt>
    <dgm:pt modelId="{B7877D99-4867-4054-9D74-D8DFF8085E7A}" type="pres">
      <dgm:prSet presAssocID="{0DF7913E-E016-4F7C-9782-8D5B9258D514}" presName="connectorText" presStyleLbl="sibTrans2D1" presStyleIdx="0" presStyleCnt="7"/>
      <dgm:spPr/>
      <dgm:t>
        <a:bodyPr/>
        <a:lstStyle/>
        <a:p>
          <a:endParaRPr lang="en-US"/>
        </a:p>
      </dgm:t>
    </dgm:pt>
    <dgm:pt modelId="{068D7ABF-DA6A-4095-A3E4-16DD6EA7B46B}" type="pres">
      <dgm:prSet presAssocID="{3697B4EA-1E91-4956-88FB-BAB37CAE0356}" presName="node" presStyleLbl="node1" presStyleIdx="0" presStyleCnt="7" custScaleX="122062">
        <dgm:presLayoutVars>
          <dgm:bulletEnabled val="1"/>
        </dgm:presLayoutVars>
      </dgm:prSet>
      <dgm:spPr/>
      <dgm:t>
        <a:bodyPr/>
        <a:lstStyle/>
        <a:p>
          <a:endParaRPr lang="en-US"/>
        </a:p>
      </dgm:t>
    </dgm:pt>
    <dgm:pt modelId="{9CC349A7-CA11-448B-98D5-6FCFCE1C223C}" type="pres">
      <dgm:prSet presAssocID="{B8CE5AA3-A53A-4327-9C20-60D20ACFB0D9}" presName="parTrans" presStyleLbl="sibTrans2D1" presStyleIdx="1" presStyleCnt="7"/>
      <dgm:spPr/>
      <dgm:t>
        <a:bodyPr/>
        <a:lstStyle/>
        <a:p>
          <a:endParaRPr lang="en-US"/>
        </a:p>
      </dgm:t>
    </dgm:pt>
    <dgm:pt modelId="{851A995A-D599-4933-9431-9EF7369B8800}" type="pres">
      <dgm:prSet presAssocID="{B8CE5AA3-A53A-4327-9C20-60D20ACFB0D9}" presName="connectorText" presStyleLbl="sibTrans2D1" presStyleIdx="1" presStyleCnt="7"/>
      <dgm:spPr/>
      <dgm:t>
        <a:bodyPr/>
        <a:lstStyle/>
        <a:p>
          <a:endParaRPr lang="en-US"/>
        </a:p>
      </dgm:t>
    </dgm:pt>
    <dgm:pt modelId="{FBA5E740-A5D1-400E-A9E5-F0E6035E5B47}" type="pres">
      <dgm:prSet presAssocID="{8AC16FDE-9847-412D-BB0B-E0C0281BFD3C}" presName="node" presStyleLbl="node1" presStyleIdx="1" presStyleCnt="7" custScaleX="119025">
        <dgm:presLayoutVars>
          <dgm:bulletEnabled val="1"/>
        </dgm:presLayoutVars>
      </dgm:prSet>
      <dgm:spPr/>
      <dgm:t>
        <a:bodyPr/>
        <a:lstStyle/>
        <a:p>
          <a:endParaRPr lang="en-US"/>
        </a:p>
      </dgm:t>
    </dgm:pt>
    <dgm:pt modelId="{EEC7324C-F396-4A75-9720-2C237FFB8E2B}" type="pres">
      <dgm:prSet presAssocID="{DEAB8B9B-8301-49C0-A7E6-850DA4FA2AB8}" presName="parTrans" presStyleLbl="sibTrans2D1" presStyleIdx="2" presStyleCnt="7"/>
      <dgm:spPr/>
      <dgm:t>
        <a:bodyPr/>
        <a:lstStyle/>
        <a:p>
          <a:endParaRPr lang="en-US"/>
        </a:p>
      </dgm:t>
    </dgm:pt>
    <dgm:pt modelId="{63EBF677-A4C4-45C7-B82C-926A8D5712F5}" type="pres">
      <dgm:prSet presAssocID="{DEAB8B9B-8301-49C0-A7E6-850DA4FA2AB8}" presName="connectorText" presStyleLbl="sibTrans2D1" presStyleIdx="2" presStyleCnt="7"/>
      <dgm:spPr/>
      <dgm:t>
        <a:bodyPr/>
        <a:lstStyle/>
        <a:p>
          <a:endParaRPr lang="en-US"/>
        </a:p>
      </dgm:t>
    </dgm:pt>
    <dgm:pt modelId="{98F3F7AB-D0E2-42E6-A16B-452071FD3857}" type="pres">
      <dgm:prSet presAssocID="{2796D2E7-A50A-4DCF-90C7-A5A0A2F4600F}" presName="node" presStyleLbl="node1" presStyleIdx="2" presStyleCnt="7" custScaleX="125382">
        <dgm:presLayoutVars>
          <dgm:bulletEnabled val="1"/>
        </dgm:presLayoutVars>
      </dgm:prSet>
      <dgm:spPr/>
      <dgm:t>
        <a:bodyPr/>
        <a:lstStyle/>
        <a:p>
          <a:endParaRPr lang="en-US"/>
        </a:p>
      </dgm:t>
    </dgm:pt>
    <dgm:pt modelId="{6BE1B984-F9AE-4803-A36C-1A1DCBA130C7}" type="pres">
      <dgm:prSet presAssocID="{192C7851-5AE7-4D79-BEFB-7C54FEBD15E4}" presName="parTrans" presStyleLbl="sibTrans2D1" presStyleIdx="3" presStyleCnt="7"/>
      <dgm:spPr/>
      <dgm:t>
        <a:bodyPr/>
        <a:lstStyle/>
        <a:p>
          <a:endParaRPr lang="en-US"/>
        </a:p>
      </dgm:t>
    </dgm:pt>
    <dgm:pt modelId="{CB828D67-D72F-4E73-BABA-5057AC4757B7}" type="pres">
      <dgm:prSet presAssocID="{192C7851-5AE7-4D79-BEFB-7C54FEBD15E4}" presName="connectorText" presStyleLbl="sibTrans2D1" presStyleIdx="3" presStyleCnt="7"/>
      <dgm:spPr/>
      <dgm:t>
        <a:bodyPr/>
        <a:lstStyle/>
        <a:p>
          <a:endParaRPr lang="en-US"/>
        </a:p>
      </dgm:t>
    </dgm:pt>
    <dgm:pt modelId="{834681A3-016A-44C5-A6A2-4BEE9FB25749}" type="pres">
      <dgm:prSet presAssocID="{2E8BD96A-9D51-4001-B428-B2E6174975D6}" presName="node" presStyleLbl="node1" presStyleIdx="3" presStyleCnt="7" custScaleX="120552">
        <dgm:presLayoutVars>
          <dgm:bulletEnabled val="1"/>
        </dgm:presLayoutVars>
      </dgm:prSet>
      <dgm:spPr/>
      <dgm:t>
        <a:bodyPr/>
        <a:lstStyle/>
        <a:p>
          <a:endParaRPr lang="en-US"/>
        </a:p>
      </dgm:t>
    </dgm:pt>
    <dgm:pt modelId="{9C1CD074-8154-48B8-9222-ABE9612A2312}" type="pres">
      <dgm:prSet presAssocID="{77FE4719-9CF5-467A-A805-DDD6E11F3E0C}" presName="parTrans" presStyleLbl="sibTrans2D1" presStyleIdx="4" presStyleCnt="7"/>
      <dgm:spPr/>
      <dgm:t>
        <a:bodyPr/>
        <a:lstStyle/>
        <a:p>
          <a:endParaRPr lang="en-US"/>
        </a:p>
      </dgm:t>
    </dgm:pt>
    <dgm:pt modelId="{C74EDFF4-BCB3-4FC6-AA26-E0006AD127EF}" type="pres">
      <dgm:prSet presAssocID="{77FE4719-9CF5-467A-A805-DDD6E11F3E0C}" presName="connectorText" presStyleLbl="sibTrans2D1" presStyleIdx="4" presStyleCnt="7"/>
      <dgm:spPr/>
      <dgm:t>
        <a:bodyPr/>
        <a:lstStyle/>
        <a:p>
          <a:endParaRPr lang="en-US"/>
        </a:p>
      </dgm:t>
    </dgm:pt>
    <dgm:pt modelId="{25D83C4D-B57C-46F9-AB55-D3E3B5733643}" type="pres">
      <dgm:prSet presAssocID="{8904DF0F-8256-4AC4-908B-7219FE66443E}" presName="node" presStyleLbl="node1" presStyleIdx="4" presStyleCnt="7" custScaleX="120717">
        <dgm:presLayoutVars>
          <dgm:bulletEnabled val="1"/>
        </dgm:presLayoutVars>
      </dgm:prSet>
      <dgm:spPr/>
      <dgm:t>
        <a:bodyPr/>
        <a:lstStyle/>
        <a:p>
          <a:endParaRPr lang="en-US"/>
        </a:p>
      </dgm:t>
    </dgm:pt>
    <dgm:pt modelId="{E2F1E109-6F49-4324-A976-E39ADABD05A6}" type="pres">
      <dgm:prSet presAssocID="{8555F1BD-5269-4ED6-B985-A9250B795AC7}" presName="parTrans" presStyleLbl="sibTrans2D1" presStyleIdx="5" presStyleCnt="7"/>
      <dgm:spPr/>
      <dgm:t>
        <a:bodyPr/>
        <a:lstStyle/>
        <a:p>
          <a:endParaRPr lang="en-US"/>
        </a:p>
      </dgm:t>
    </dgm:pt>
    <dgm:pt modelId="{0D3726AD-7A99-49AC-AFD4-1C049445FC5F}" type="pres">
      <dgm:prSet presAssocID="{8555F1BD-5269-4ED6-B985-A9250B795AC7}" presName="connectorText" presStyleLbl="sibTrans2D1" presStyleIdx="5" presStyleCnt="7"/>
      <dgm:spPr/>
      <dgm:t>
        <a:bodyPr/>
        <a:lstStyle/>
        <a:p>
          <a:endParaRPr lang="en-US"/>
        </a:p>
      </dgm:t>
    </dgm:pt>
    <dgm:pt modelId="{CBC38970-4C2C-4784-A0A0-DE8130384952}" type="pres">
      <dgm:prSet presAssocID="{00C4B504-18B5-4742-A65F-E8694D901E11}" presName="node" presStyleLbl="node1" presStyleIdx="5" presStyleCnt="7" custScaleX="125548">
        <dgm:presLayoutVars>
          <dgm:bulletEnabled val="1"/>
        </dgm:presLayoutVars>
      </dgm:prSet>
      <dgm:spPr/>
      <dgm:t>
        <a:bodyPr/>
        <a:lstStyle/>
        <a:p>
          <a:endParaRPr lang="en-US"/>
        </a:p>
      </dgm:t>
    </dgm:pt>
    <dgm:pt modelId="{61B2F529-2E15-47F9-9655-D7C8C4529617}" type="pres">
      <dgm:prSet presAssocID="{E544CD27-5F82-4D9B-9FB5-60877D2C63C8}" presName="parTrans" presStyleLbl="sibTrans2D1" presStyleIdx="6" presStyleCnt="7"/>
      <dgm:spPr/>
      <dgm:t>
        <a:bodyPr/>
        <a:lstStyle/>
        <a:p>
          <a:endParaRPr lang="en-US"/>
        </a:p>
      </dgm:t>
    </dgm:pt>
    <dgm:pt modelId="{F68CED57-4E9A-430B-8A09-4657702E85DF}" type="pres">
      <dgm:prSet presAssocID="{E544CD27-5F82-4D9B-9FB5-60877D2C63C8}" presName="connectorText" presStyleLbl="sibTrans2D1" presStyleIdx="6" presStyleCnt="7"/>
      <dgm:spPr/>
      <dgm:t>
        <a:bodyPr/>
        <a:lstStyle/>
        <a:p>
          <a:endParaRPr lang="en-US"/>
        </a:p>
      </dgm:t>
    </dgm:pt>
    <dgm:pt modelId="{94B6DCEE-448C-4243-8BB8-8688FE9D121A}" type="pres">
      <dgm:prSet presAssocID="{6FF1DC40-D847-4572-890F-78F57E3B0A72}" presName="node" presStyleLbl="node1" presStyleIdx="6" presStyleCnt="7" custScaleX="131965">
        <dgm:presLayoutVars>
          <dgm:bulletEnabled val="1"/>
        </dgm:presLayoutVars>
      </dgm:prSet>
      <dgm:spPr/>
      <dgm:t>
        <a:bodyPr/>
        <a:lstStyle/>
        <a:p>
          <a:endParaRPr lang="en-US"/>
        </a:p>
      </dgm:t>
    </dgm:pt>
  </dgm:ptLst>
  <dgm:cxnLst>
    <dgm:cxn modelId="{828C8E5E-4A39-4E8B-81B2-79E9F105EF54}" type="presOf" srcId="{E544CD27-5F82-4D9B-9FB5-60877D2C63C8}" destId="{F68CED57-4E9A-430B-8A09-4657702E85DF}" srcOrd="1" destOrd="0" presId="urn:microsoft.com/office/officeart/2005/8/layout/radial5"/>
    <dgm:cxn modelId="{79CBBA71-6A3C-4D3D-99F9-BBED54BDCB8D}" type="presOf" srcId="{B8CE5AA3-A53A-4327-9C20-60D20ACFB0D9}" destId="{9CC349A7-CA11-448B-98D5-6FCFCE1C223C}" srcOrd="0" destOrd="0" presId="urn:microsoft.com/office/officeart/2005/8/layout/radial5"/>
    <dgm:cxn modelId="{230AF640-5B66-4C44-B56A-836AE957CCF8}" type="presOf" srcId="{2796D2E7-A50A-4DCF-90C7-A5A0A2F4600F}" destId="{98F3F7AB-D0E2-42E6-A16B-452071FD3857}" srcOrd="0" destOrd="0" presId="urn:microsoft.com/office/officeart/2005/8/layout/radial5"/>
    <dgm:cxn modelId="{05C91CE6-A2D8-44B9-9885-7EB36A94BA9B}" type="presOf" srcId="{E9DB8CD3-3E2F-4102-AC5D-57DBD90CFF95}" destId="{22CAA8ED-7E8F-444E-95DC-018BAC68D46B}" srcOrd="0" destOrd="0" presId="urn:microsoft.com/office/officeart/2005/8/layout/radial5"/>
    <dgm:cxn modelId="{96C4623F-5383-4F10-A1EF-96AA606773E5}" srcId="{C2304D30-B12C-41B3-B33C-AB960743ECC2}" destId="{2E8BD96A-9D51-4001-B428-B2E6174975D6}" srcOrd="3" destOrd="0" parTransId="{192C7851-5AE7-4D79-BEFB-7C54FEBD15E4}" sibTransId="{8DA9F5F9-3C92-47FF-BBD6-A56E498519A4}"/>
    <dgm:cxn modelId="{FC12040C-1540-4F41-9A35-FB2944B350F5}" srcId="{E9DB8CD3-3E2F-4102-AC5D-57DBD90CFF95}" destId="{C2304D30-B12C-41B3-B33C-AB960743ECC2}" srcOrd="0" destOrd="0" parTransId="{DAB54342-569A-4EDF-8B0D-F9CF93BC36F7}" sibTransId="{989C8ACE-AA40-4A10-B3C8-FFFB5E58A46E}"/>
    <dgm:cxn modelId="{E0286DF1-96EF-4413-9A7C-93ACC511DBD7}" type="presOf" srcId="{DEAB8B9B-8301-49C0-A7E6-850DA4FA2AB8}" destId="{63EBF677-A4C4-45C7-B82C-926A8D5712F5}" srcOrd="1" destOrd="0" presId="urn:microsoft.com/office/officeart/2005/8/layout/radial5"/>
    <dgm:cxn modelId="{BB812BF0-023D-431E-8360-77F2ECFED15A}" srcId="{C2304D30-B12C-41B3-B33C-AB960743ECC2}" destId="{2796D2E7-A50A-4DCF-90C7-A5A0A2F4600F}" srcOrd="2" destOrd="0" parTransId="{DEAB8B9B-8301-49C0-A7E6-850DA4FA2AB8}" sibTransId="{3999EF13-9B1A-452C-A0E6-07C6215A112A}"/>
    <dgm:cxn modelId="{9696648C-3CF7-4F14-8145-1565F4EE5C7A}" type="presOf" srcId="{3697B4EA-1E91-4956-88FB-BAB37CAE0356}" destId="{068D7ABF-DA6A-4095-A3E4-16DD6EA7B46B}" srcOrd="0" destOrd="0" presId="urn:microsoft.com/office/officeart/2005/8/layout/radial5"/>
    <dgm:cxn modelId="{3229CD7F-7DBA-48E0-B9E4-22A44EF95A9C}" type="presOf" srcId="{2E8BD96A-9D51-4001-B428-B2E6174975D6}" destId="{834681A3-016A-44C5-A6A2-4BEE9FB25749}" srcOrd="0" destOrd="0" presId="urn:microsoft.com/office/officeart/2005/8/layout/radial5"/>
    <dgm:cxn modelId="{D2B39739-85EC-4B2B-B51C-5324AFA9D1E1}" type="presOf" srcId="{8555F1BD-5269-4ED6-B985-A9250B795AC7}" destId="{E2F1E109-6F49-4324-A976-E39ADABD05A6}" srcOrd="0" destOrd="0" presId="urn:microsoft.com/office/officeart/2005/8/layout/radial5"/>
    <dgm:cxn modelId="{BECB94F5-E10F-4847-BF2B-A491DC5F32D1}" type="presOf" srcId="{0DF7913E-E016-4F7C-9782-8D5B9258D514}" destId="{4E85120D-685E-4042-9AC1-B1EFF6D49A78}" srcOrd="0" destOrd="0" presId="urn:microsoft.com/office/officeart/2005/8/layout/radial5"/>
    <dgm:cxn modelId="{B978CFE2-9104-4043-BFE7-8D51A929B794}" type="presOf" srcId="{8904DF0F-8256-4AC4-908B-7219FE66443E}" destId="{25D83C4D-B57C-46F9-AB55-D3E3B5733643}" srcOrd="0" destOrd="0" presId="urn:microsoft.com/office/officeart/2005/8/layout/radial5"/>
    <dgm:cxn modelId="{D9349349-F6E9-491D-A6FA-0C3DA5CD8EB0}" type="presOf" srcId="{77FE4719-9CF5-467A-A805-DDD6E11F3E0C}" destId="{9C1CD074-8154-48B8-9222-ABE9612A2312}" srcOrd="0" destOrd="0" presId="urn:microsoft.com/office/officeart/2005/8/layout/radial5"/>
    <dgm:cxn modelId="{E6C162FE-6447-473B-8E74-24E26183D899}" type="presOf" srcId="{8555F1BD-5269-4ED6-B985-A9250B795AC7}" destId="{0D3726AD-7A99-49AC-AFD4-1C049445FC5F}" srcOrd="1" destOrd="0" presId="urn:microsoft.com/office/officeart/2005/8/layout/radial5"/>
    <dgm:cxn modelId="{21BCDF65-9362-4AA0-B7AC-64C8D813076F}" type="presOf" srcId="{77FE4719-9CF5-467A-A805-DDD6E11F3E0C}" destId="{C74EDFF4-BCB3-4FC6-AA26-E0006AD127EF}" srcOrd="1" destOrd="0" presId="urn:microsoft.com/office/officeart/2005/8/layout/radial5"/>
    <dgm:cxn modelId="{0AED5C5C-AC71-47EB-A8A7-DF4CA59D0582}" srcId="{C2304D30-B12C-41B3-B33C-AB960743ECC2}" destId="{8904DF0F-8256-4AC4-908B-7219FE66443E}" srcOrd="4" destOrd="0" parTransId="{77FE4719-9CF5-467A-A805-DDD6E11F3E0C}" sibTransId="{C15BF459-7828-484F-A597-5A3165F7824A}"/>
    <dgm:cxn modelId="{74E47586-06B4-4AA7-8CAE-8B486C53E461}" type="presOf" srcId="{DEAB8B9B-8301-49C0-A7E6-850DA4FA2AB8}" destId="{EEC7324C-F396-4A75-9720-2C237FFB8E2B}" srcOrd="0" destOrd="0" presId="urn:microsoft.com/office/officeart/2005/8/layout/radial5"/>
    <dgm:cxn modelId="{34300FBE-F8F1-40ED-B9D5-E9145D688F96}" srcId="{C2304D30-B12C-41B3-B33C-AB960743ECC2}" destId="{00C4B504-18B5-4742-A65F-E8694D901E11}" srcOrd="5" destOrd="0" parTransId="{8555F1BD-5269-4ED6-B985-A9250B795AC7}" sibTransId="{2C04FAD5-C8E2-4516-B954-77ED240982A5}"/>
    <dgm:cxn modelId="{FA428D01-648D-4DEE-8FC0-5B536CB3C5E7}" type="presOf" srcId="{E544CD27-5F82-4D9B-9FB5-60877D2C63C8}" destId="{61B2F529-2E15-47F9-9655-D7C8C4529617}" srcOrd="0" destOrd="0" presId="urn:microsoft.com/office/officeart/2005/8/layout/radial5"/>
    <dgm:cxn modelId="{6ECCE3CA-8EB5-4515-959A-B3DCF09FDF7A}" srcId="{C2304D30-B12C-41B3-B33C-AB960743ECC2}" destId="{8AC16FDE-9847-412D-BB0B-E0C0281BFD3C}" srcOrd="1" destOrd="0" parTransId="{B8CE5AA3-A53A-4327-9C20-60D20ACFB0D9}" sibTransId="{F1FB2D30-991F-4DB5-A854-13400FA09FC3}"/>
    <dgm:cxn modelId="{C5AE75CF-ECA2-4F35-9621-96D9E8F1D609}" srcId="{C2304D30-B12C-41B3-B33C-AB960743ECC2}" destId="{6FF1DC40-D847-4572-890F-78F57E3B0A72}" srcOrd="6" destOrd="0" parTransId="{E544CD27-5F82-4D9B-9FB5-60877D2C63C8}" sibTransId="{0F93BFDB-DF54-411F-B7A4-0E7977445B08}"/>
    <dgm:cxn modelId="{72FDC3DC-0F7E-46F4-BF78-F70B5284CD1A}" type="presOf" srcId="{00C4B504-18B5-4742-A65F-E8694D901E11}" destId="{CBC38970-4C2C-4784-A0A0-DE8130384952}" srcOrd="0" destOrd="0" presId="urn:microsoft.com/office/officeart/2005/8/layout/radial5"/>
    <dgm:cxn modelId="{59884730-DA54-4B65-AC2E-3789D929A8A5}" type="presOf" srcId="{0DF7913E-E016-4F7C-9782-8D5B9258D514}" destId="{B7877D99-4867-4054-9D74-D8DFF8085E7A}" srcOrd="1" destOrd="0" presId="urn:microsoft.com/office/officeart/2005/8/layout/radial5"/>
    <dgm:cxn modelId="{D0988EDB-3F23-4AC1-B5DA-9BAF9D1A4DFC}" type="presOf" srcId="{6FF1DC40-D847-4572-890F-78F57E3B0A72}" destId="{94B6DCEE-448C-4243-8BB8-8688FE9D121A}" srcOrd="0" destOrd="0" presId="urn:microsoft.com/office/officeart/2005/8/layout/radial5"/>
    <dgm:cxn modelId="{3BD0B1D5-8853-4717-B070-B765C17D74B5}" type="presOf" srcId="{192C7851-5AE7-4D79-BEFB-7C54FEBD15E4}" destId="{6BE1B984-F9AE-4803-A36C-1A1DCBA130C7}" srcOrd="0" destOrd="0" presId="urn:microsoft.com/office/officeart/2005/8/layout/radial5"/>
    <dgm:cxn modelId="{BC0BCEEB-FB58-465B-9144-F4CEFE7A8F79}" type="presOf" srcId="{8AC16FDE-9847-412D-BB0B-E0C0281BFD3C}" destId="{FBA5E740-A5D1-400E-A9E5-F0E6035E5B47}" srcOrd="0" destOrd="0" presId="urn:microsoft.com/office/officeart/2005/8/layout/radial5"/>
    <dgm:cxn modelId="{E0ED9BDC-3B90-45AD-855B-8262B783CEF1}" type="presOf" srcId="{B8CE5AA3-A53A-4327-9C20-60D20ACFB0D9}" destId="{851A995A-D599-4933-9431-9EF7369B8800}" srcOrd="1" destOrd="0" presId="urn:microsoft.com/office/officeart/2005/8/layout/radial5"/>
    <dgm:cxn modelId="{FD43CE69-350D-4E62-B0F8-81ABA558E45F}" srcId="{C2304D30-B12C-41B3-B33C-AB960743ECC2}" destId="{3697B4EA-1E91-4956-88FB-BAB37CAE0356}" srcOrd="0" destOrd="0" parTransId="{0DF7913E-E016-4F7C-9782-8D5B9258D514}" sibTransId="{C33F6090-8971-4CF7-9CB7-93CF2C44B27C}"/>
    <dgm:cxn modelId="{85148A63-980D-459B-95CC-D3F1B82DAEC3}" type="presOf" srcId="{192C7851-5AE7-4D79-BEFB-7C54FEBD15E4}" destId="{CB828D67-D72F-4E73-BABA-5057AC4757B7}" srcOrd="1" destOrd="0" presId="urn:microsoft.com/office/officeart/2005/8/layout/radial5"/>
    <dgm:cxn modelId="{5A94FB40-4279-44BC-9EE3-8CDCC855918B}" type="presOf" srcId="{C2304D30-B12C-41B3-B33C-AB960743ECC2}" destId="{26812400-4620-4701-A996-8A78D7011C72}" srcOrd="0" destOrd="0" presId="urn:microsoft.com/office/officeart/2005/8/layout/radial5"/>
    <dgm:cxn modelId="{8975680D-D640-4FC1-8031-EB26C7918294}" type="presParOf" srcId="{22CAA8ED-7E8F-444E-95DC-018BAC68D46B}" destId="{26812400-4620-4701-A996-8A78D7011C72}" srcOrd="0" destOrd="0" presId="urn:microsoft.com/office/officeart/2005/8/layout/radial5"/>
    <dgm:cxn modelId="{AE6BE9EA-EB35-479F-8737-804E7A9C1471}" type="presParOf" srcId="{22CAA8ED-7E8F-444E-95DC-018BAC68D46B}" destId="{4E85120D-685E-4042-9AC1-B1EFF6D49A78}" srcOrd="1" destOrd="0" presId="urn:microsoft.com/office/officeart/2005/8/layout/radial5"/>
    <dgm:cxn modelId="{9A9D5FB8-CA34-45DD-B086-6C206FA62437}" type="presParOf" srcId="{4E85120D-685E-4042-9AC1-B1EFF6D49A78}" destId="{B7877D99-4867-4054-9D74-D8DFF8085E7A}" srcOrd="0" destOrd="0" presId="urn:microsoft.com/office/officeart/2005/8/layout/radial5"/>
    <dgm:cxn modelId="{7AFADDD6-6095-4B43-8743-213870CA919C}" type="presParOf" srcId="{22CAA8ED-7E8F-444E-95DC-018BAC68D46B}" destId="{068D7ABF-DA6A-4095-A3E4-16DD6EA7B46B}" srcOrd="2" destOrd="0" presId="urn:microsoft.com/office/officeart/2005/8/layout/radial5"/>
    <dgm:cxn modelId="{8FB568B4-C20F-4FF7-B8B5-59F0A79EF811}" type="presParOf" srcId="{22CAA8ED-7E8F-444E-95DC-018BAC68D46B}" destId="{9CC349A7-CA11-448B-98D5-6FCFCE1C223C}" srcOrd="3" destOrd="0" presId="urn:microsoft.com/office/officeart/2005/8/layout/radial5"/>
    <dgm:cxn modelId="{56B4A179-9098-44CB-A2BC-5B24CB155E94}" type="presParOf" srcId="{9CC349A7-CA11-448B-98D5-6FCFCE1C223C}" destId="{851A995A-D599-4933-9431-9EF7369B8800}" srcOrd="0" destOrd="0" presId="urn:microsoft.com/office/officeart/2005/8/layout/radial5"/>
    <dgm:cxn modelId="{131B444A-6CC3-4DD2-AF34-29E5F2C5E040}" type="presParOf" srcId="{22CAA8ED-7E8F-444E-95DC-018BAC68D46B}" destId="{FBA5E740-A5D1-400E-A9E5-F0E6035E5B47}" srcOrd="4" destOrd="0" presId="urn:microsoft.com/office/officeart/2005/8/layout/radial5"/>
    <dgm:cxn modelId="{56152765-5FAD-440E-BAAA-24475EC05643}" type="presParOf" srcId="{22CAA8ED-7E8F-444E-95DC-018BAC68D46B}" destId="{EEC7324C-F396-4A75-9720-2C237FFB8E2B}" srcOrd="5" destOrd="0" presId="urn:microsoft.com/office/officeart/2005/8/layout/radial5"/>
    <dgm:cxn modelId="{0178E0DA-414F-4D01-8516-750FAEB140C0}" type="presParOf" srcId="{EEC7324C-F396-4A75-9720-2C237FFB8E2B}" destId="{63EBF677-A4C4-45C7-B82C-926A8D5712F5}" srcOrd="0" destOrd="0" presId="urn:microsoft.com/office/officeart/2005/8/layout/radial5"/>
    <dgm:cxn modelId="{86F866A8-D15B-457F-BFE4-8D1A591CAACC}" type="presParOf" srcId="{22CAA8ED-7E8F-444E-95DC-018BAC68D46B}" destId="{98F3F7AB-D0E2-42E6-A16B-452071FD3857}" srcOrd="6" destOrd="0" presId="urn:microsoft.com/office/officeart/2005/8/layout/radial5"/>
    <dgm:cxn modelId="{7E4A60A8-6CA0-40F8-ACE2-15296DF0A662}" type="presParOf" srcId="{22CAA8ED-7E8F-444E-95DC-018BAC68D46B}" destId="{6BE1B984-F9AE-4803-A36C-1A1DCBA130C7}" srcOrd="7" destOrd="0" presId="urn:microsoft.com/office/officeart/2005/8/layout/radial5"/>
    <dgm:cxn modelId="{4AAA8812-A992-4E3E-B773-6D5C22A1372D}" type="presParOf" srcId="{6BE1B984-F9AE-4803-A36C-1A1DCBA130C7}" destId="{CB828D67-D72F-4E73-BABA-5057AC4757B7}" srcOrd="0" destOrd="0" presId="urn:microsoft.com/office/officeart/2005/8/layout/radial5"/>
    <dgm:cxn modelId="{7E0C972D-F682-4208-8BCA-D53F2E2CD258}" type="presParOf" srcId="{22CAA8ED-7E8F-444E-95DC-018BAC68D46B}" destId="{834681A3-016A-44C5-A6A2-4BEE9FB25749}" srcOrd="8" destOrd="0" presId="urn:microsoft.com/office/officeart/2005/8/layout/radial5"/>
    <dgm:cxn modelId="{C4978BFC-095E-4E90-9289-CAE39A6F1152}" type="presParOf" srcId="{22CAA8ED-7E8F-444E-95DC-018BAC68D46B}" destId="{9C1CD074-8154-48B8-9222-ABE9612A2312}" srcOrd="9" destOrd="0" presId="urn:microsoft.com/office/officeart/2005/8/layout/radial5"/>
    <dgm:cxn modelId="{B313C40A-9E36-4469-8B92-4D905B4D707F}" type="presParOf" srcId="{9C1CD074-8154-48B8-9222-ABE9612A2312}" destId="{C74EDFF4-BCB3-4FC6-AA26-E0006AD127EF}" srcOrd="0" destOrd="0" presId="urn:microsoft.com/office/officeart/2005/8/layout/radial5"/>
    <dgm:cxn modelId="{3812F593-B762-42A2-89F4-1AA0E8C3DE8E}" type="presParOf" srcId="{22CAA8ED-7E8F-444E-95DC-018BAC68D46B}" destId="{25D83C4D-B57C-46F9-AB55-D3E3B5733643}" srcOrd="10" destOrd="0" presId="urn:microsoft.com/office/officeart/2005/8/layout/radial5"/>
    <dgm:cxn modelId="{271C0A70-BEDA-44AD-894E-0AED4C6ABC4D}" type="presParOf" srcId="{22CAA8ED-7E8F-444E-95DC-018BAC68D46B}" destId="{E2F1E109-6F49-4324-A976-E39ADABD05A6}" srcOrd="11" destOrd="0" presId="urn:microsoft.com/office/officeart/2005/8/layout/radial5"/>
    <dgm:cxn modelId="{0F6F92F3-2F56-4669-ACA5-7D6190E111DB}" type="presParOf" srcId="{E2F1E109-6F49-4324-A976-E39ADABD05A6}" destId="{0D3726AD-7A99-49AC-AFD4-1C049445FC5F}" srcOrd="0" destOrd="0" presId="urn:microsoft.com/office/officeart/2005/8/layout/radial5"/>
    <dgm:cxn modelId="{09C1D94B-48A8-4E76-8912-56EBB5B819B3}" type="presParOf" srcId="{22CAA8ED-7E8F-444E-95DC-018BAC68D46B}" destId="{CBC38970-4C2C-4784-A0A0-DE8130384952}" srcOrd="12" destOrd="0" presId="urn:microsoft.com/office/officeart/2005/8/layout/radial5"/>
    <dgm:cxn modelId="{8A791F90-6B49-4611-94F2-586B0176FF85}" type="presParOf" srcId="{22CAA8ED-7E8F-444E-95DC-018BAC68D46B}" destId="{61B2F529-2E15-47F9-9655-D7C8C4529617}" srcOrd="13" destOrd="0" presId="urn:microsoft.com/office/officeart/2005/8/layout/radial5"/>
    <dgm:cxn modelId="{F9959F57-8D80-4296-B15A-249D1774CD22}" type="presParOf" srcId="{61B2F529-2E15-47F9-9655-D7C8C4529617}" destId="{F68CED57-4E9A-430B-8A09-4657702E85DF}" srcOrd="0" destOrd="0" presId="urn:microsoft.com/office/officeart/2005/8/layout/radial5"/>
    <dgm:cxn modelId="{C9915DE3-21EC-47EC-876F-40081E9C88CE}" type="presParOf" srcId="{22CAA8ED-7E8F-444E-95DC-018BAC68D46B}" destId="{94B6DCEE-448C-4243-8BB8-8688FE9D121A}" srcOrd="14"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B69323-39CE-4F4B-82ED-6B727945D87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C76D31F3-AEDE-44B4-9046-793416C68DE6}">
      <dgm:prSet phldrT="[Text]"/>
      <dgm:spPr/>
      <dgm:t>
        <a:bodyPr/>
        <a:lstStyle/>
        <a:p>
          <a:r>
            <a:rPr lang="en-GB" dirty="0" smtClean="0"/>
            <a:t>Time to rebrand</a:t>
          </a:r>
          <a:endParaRPr lang="en-GB" dirty="0"/>
        </a:p>
      </dgm:t>
    </dgm:pt>
    <dgm:pt modelId="{897FA3F1-39AD-487C-9292-1ECDD194FA85}" type="parTrans" cxnId="{CF3B8837-B6E5-4F92-BC19-4C251A8AADD2}">
      <dgm:prSet/>
      <dgm:spPr/>
      <dgm:t>
        <a:bodyPr/>
        <a:lstStyle/>
        <a:p>
          <a:endParaRPr lang="en-GB"/>
        </a:p>
      </dgm:t>
    </dgm:pt>
    <dgm:pt modelId="{C4B22B25-90D8-4004-A4B9-6266127B678E}" type="sibTrans" cxnId="{CF3B8837-B6E5-4F92-BC19-4C251A8AADD2}">
      <dgm:prSet/>
      <dgm:spPr/>
      <dgm:t>
        <a:bodyPr/>
        <a:lstStyle/>
        <a:p>
          <a:endParaRPr lang="en-GB"/>
        </a:p>
      </dgm:t>
    </dgm:pt>
    <dgm:pt modelId="{D57073C2-53B0-4670-A238-843A18B283B8}">
      <dgm:prSet phldrT="[Text]"/>
      <dgm:spPr/>
      <dgm:t>
        <a:bodyPr/>
        <a:lstStyle/>
        <a:p>
          <a:r>
            <a:rPr lang="en-GB" dirty="0" smtClean="0"/>
            <a:t>Profile of places</a:t>
          </a:r>
          <a:endParaRPr lang="en-GB" dirty="0"/>
        </a:p>
      </dgm:t>
    </dgm:pt>
    <dgm:pt modelId="{87926392-F0A1-4EE9-9A74-4B9234C47AFA}" type="parTrans" cxnId="{57593B6F-FD3F-44B4-91E7-00991A37C977}">
      <dgm:prSet/>
      <dgm:spPr/>
      <dgm:t>
        <a:bodyPr/>
        <a:lstStyle/>
        <a:p>
          <a:endParaRPr lang="en-GB"/>
        </a:p>
      </dgm:t>
    </dgm:pt>
    <dgm:pt modelId="{BDCAD84B-3A5B-44C9-BDEE-E41DB479814D}" type="sibTrans" cxnId="{57593B6F-FD3F-44B4-91E7-00991A37C977}">
      <dgm:prSet/>
      <dgm:spPr/>
      <dgm:t>
        <a:bodyPr/>
        <a:lstStyle/>
        <a:p>
          <a:endParaRPr lang="en-GB"/>
        </a:p>
      </dgm:t>
    </dgm:pt>
    <dgm:pt modelId="{55643E08-52CF-49EB-8287-5BEC4404864E}">
      <dgm:prSet phldrT="[Text]"/>
      <dgm:spPr/>
      <dgm:t>
        <a:bodyPr/>
        <a:lstStyle/>
        <a:p>
          <a:r>
            <a:rPr lang="en-GB" dirty="0" smtClean="0"/>
            <a:t>Rebranding strategies</a:t>
          </a:r>
          <a:endParaRPr lang="en-GB" dirty="0"/>
        </a:p>
      </dgm:t>
    </dgm:pt>
    <dgm:pt modelId="{9EF27132-3436-4A56-817C-40D9AD3E6676}" type="parTrans" cxnId="{64ECD01D-BABE-4EB6-BFD1-E7877962C7CB}">
      <dgm:prSet/>
      <dgm:spPr/>
      <dgm:t>
        <a:bodyPr/>
        <a:lstStyle/>
        <a:p>
          <a:endParaRPr lang="en-GB"/>
        </a:p>
      </dgm:t>
    </dgm:pt>
    <dgm:pt modelId="{DB1842DF-B98F-41AF-940B-DD198C943408}" type="sibTrans" cxnId="{64ECD01D-BABE-4EB6-BFD1-E7877962C7CB}">
      <dgm:prSet/>
      <dgm:spPr/>
      <dgm:t>
        <a:bodyPr/>
        <a:lstStyle/>
        <a:p>
          <a:endParaRPr lang="en-GB"/>
        </a:p>
      </dgm:t>
    </dgm:pt>
    <dgm:pt modelId="{E3AA5A8C-58A4-4831-86D2-34A1CB184A5E}">
      <dgm:prSet phldrT="[Text]"/>
      <dgm:spPr/>
      <dgm:t>
        <a:bodyPr/>
        <a:lstStyle/>
        <a:p>
          <a:r>
            <a:rPr lang="en-GB" dirty="0" smtClean="0"/>
            <a:t>Rural strategies</a:t>
          </a:r>
          <a:endParaRPr lang="en-GB" dirty="0"/>
        </a:p>
      </dgm:t>
    </dgm:pt>
    <dgm:pt modelId="{ABB5168C-A08A-4F70-9C9B-DDF3487912AF}" type="parTrans" cxnId="{46FBAAA2-1277-43BC-A4BD-43931524EED5}">
      <dgm:prSet/>
      <dgm:spPr/>
      <dgm:t>
        <a:bodyPr/>
        <a:lstStyle/>
        <a:p>
          <a:endParaRPr lang="en-GB"/>
        </a:p>
      </dgm:t>
    </dgm:pt>
    <dgm:pt modelId="{E435E3D3-D338-445D-B33A-EC753F19294F}" type="sibTrans" cxnId="{46FBAAA2-1277-43BC-A4BD-43931524EED5}">
      <dgm:prSet/>
      <dgm:spPr/>
      <dgm:t>
        <a:bodyPr/>
        <a:lstStyle/>
        <a:p>
          <a:endParaRPr lang="en-GB"/>
        </a:p>
      </dgm:t>
    </dgm:pt>
    <dgm:pt modelId="{BCF53F07-E1C3-40A1-BC71-1230F8B8A800}">
      <dgm:prSet phldrT="[Text]"/>
      <dgm:spPr/>
      <dgm:t>
        <a:bodyPr/>
        <a:lstStyle/>
        <a:p>
          <a:r>
            <a:rPr lang="en-GB" dirty="0" smtClean="0"/>
            <a:t>Urban strategies</a:t>
          </a:r>
          <a:endParaRPr lang="en-GB" dirty="0"/>
        </a:p>
      </dgm:t>
    </dgm:pt>
    <dgm:pt modelId="{835A362D-D4D4-494F-8A19-A6B189098BE0}" type="parTrans" cxnId="{851E1EE2-6C52-47B9-8D1D-A429656704B0}">
      <dgm:prSet/>
      <dgm:spPr/>
      <dgm:t>
        <a:bodyPr/>
        <a:lstStyle/>
        <a:p>
          <a:endParaRPr lang="en-GB"/>
        </a:p>
      </dgm:t>
    </dgm:pt>
    <dgm:pt modelId="{1276FD06-C1F7-4D12-B2D2-83055BA386B7}" type="sibTrans" cxnId="{851E1EE2-6C52-47B9-8D1D-A429656704B0}">
      <dgm:prSet/>
      <dgm:spPr/>
      <dgm:t>
        <a:bodyPr/>
        <a:lstStyle/>
        <a:p>
          <a:endParaRPr lang="en-GB"/>
        </a:p>
      </dgm:t>
    </dgm:pt>
    <dgm:pt modelId="{F0DD2D8D-B30B-478F-98AF-529E6FA25E80}">
      <dgm:prSet phldrT="[Text]"/>
      <dgm:spPr/>
      <dgm:t>
        <a:bodyPr/>
        <a:lstStyle/>
        <a:p>
          <a:r>
            <a:rPr lang="en-GB" dirty="0" smtClean="0"/>
            <a:t>Managing rural rebranding</a:t>
          </a:r>
          <a:endParaRPr lang="en-GB" dirty="0"/>
        </a:p>
      </dgm:t>
    </dgm:pt>
    <dgm:pt modelId="{F06AE2EA-AF46-4705-879F-91A3B90BB7AB}" type="parTrans" cxnId="{EDE2A0E8-0D8F-47F3-BAE8-661E7B5396FD}">
      <dgm:prSet/>
      <dgm:spPr/>
      <dgm:t>
        <a:bodyPr/>
        <a:lstStyle/>
        <a:p>
          <a:endParaRPr lang="en-GB"/>
        </a:p>
      </dgm:t>
    </dgm:pt>
    <dgm:pt modelId="{EC712AFC-DD87-45A7-9ECA-55846D9E28EA}" type="sibTrans" cxnId="{EDE2A0E8-0D8F-47F3-BAE8-661E7B5396FD}">
      <dgm:prSet/>
      <dgm:spPr/>
      <dgm:t>
        <a:bodyPr/>
        <a:lstStyle/>
        <a:p>
          <a:endParaRPr lang="en-GB"/>
        </a:p>
      </dgm:t>
    </dgm:pt>
    <dgm:pt modelId="{7AFF1CC0-C100-4843-BC7D-BEB397E37BA5}">
      <dgm:prSet phldrT="[Text]"/>
      <dgm:spPr/>
      <dgm:t>
        <a:bodyPr/>
        <a:lstStyle/>
        <a:p>
          <a:r>
            <a:rPr lang="en-GB" dirty="0" smtClean="0"/>
            <a:t>Assess success of schemes</a:t>
          </a:r>
          <a:endParaRPr lang="en-GB" dirty="0"/>
        </a:p>
      </dgm:t>
    </dgm:pt>
    <dgm:pt modelId="{B3361F29-B20C-4A15-B942-44044176D815}" type="parTrans" cxnId="{6859885A-CCD0-4E7C-9675-02ABB5CF39F1}">
      <dgm:prSet/>
      <dgm:spPr/>
      <dgm:t>
        <a:bodyPr/>
        <a:lstStyle/>
        <a:p>
          <a:endParaRPr lang="en-GB"/>
        </a:p>
      </dgm:t>
    </dgm:pt>
    <dgm:pt modelId="{D2299525-3D7E-4DC3-91B7-BFA2F4E00449}" type="sibTrans" cxnId="{6859885A-CCD0-4E7C-9675-02ABB5CF39F1}">
      <dgm:prSet/>
      <dgm:spPr/>
      <dgm:t>
        <a:bodyPr/>
        <a:lstStyle/>
        <a:p>
          <a:endParaRPr lang="en-GB"/>
        </a:p>
      </dgm:t>
    </dgm:pt>
    <dgm:pt modelId="{DA8162A8-03D2-475B-B48B-5BEB966922A4}">
      <dgm:prSet phldrT="[Text]"/>
      <dgm:spPr/>
      <dgm:t>
        <a:bodyPr/>
        <a:lstStyle/>
        <a:p>
          <a:r>
            <a:rPr lang="en-GB" dirty="0" smtClean="0"/>
            <a:t>Managing urban rebranding</a:t>
          </a:r>
          <a:endParaRPr lang="en-GB" dirty="0"/>
        </a:p>
      </dgm:t>
    </dgm:pt>
    <dgm:pt modelId="{2BFA838F-1A53-4076-BF0E-3E4D46F41F4B}" type="parTrans" cxnId="{98AB75B9-CB1C-4BC7-8DAA-D759E4482EB0}">
      <dgm:prSet/>
      <dgm:spPr/>
      <dgm:t>
        <a:bodyPr/>
        <a:lstStyle/>
        <a:p>
          <a:endParaRPr lang="en-GB"/>
        </a:p>
      </dgm:t>
    </dgm:pt>
    <dgm:pt modelId="{8443EF87-9909-47BF-B9A3-5FFE4BE8DF73}" type="sibTrans" cxnId="{98AB75B9-CB1C-4BC7-8DAA-D759E4482EB0}">
      <dgm:prSet/>
      <dgm:spPr/>
      <dgm:t>
        <a:bodyPr/>
        <a:lstStyle/>
        <a:p>
          <a:endParaRPr lang="en-GB"/>
        </a:p>
      </dgm:t>
    </dgm:pt>
    <dgm:pt modelId="{23784764-03AA-43EB-AC7E-20C12E58BF4F}">
      <dgm:prSet phldrT="[Text]"/>
      <dgm:spPr/>
      <dgm:t>
        <a:bodyPr/>
        <a:lstStyle/>
        <a:p>
          <a:r>
            <a:rPr lang="en-GB" dirty="0" smtClean="0"/>
            <a:t>Assess success of schemes</a:t>
          </a:r>
          <a:endParaRPr lang="en-GB" dirty="0"/>
        </a:p>
      </dgm:t>
    </dgm:pt>
    <dgm:pt modelId="{9ED05422-2951-46B4-A37B-FE3CBAACD3FE}" type="parTrans" cxnId="{DB48970E-ED4D-4B1E-B2B7-E83FA9CAE82D}">
      <dgm:prSet/>
      <dgm:spPr/>
      <dgm:t>
        <a:bodyPr/>
        <a:lstStyle/>
        <a:p>
          <a:endParaRPr lang="en-GB"/>
        </a:p>
      </dgm:t>
    </dgm:pt>
    <dgm:pt modelId="{46092049-893C-4BFA-8EC1-AF063618C818}" type="sibTrans" cxnId="{DB48970E-ED4D-4B1E-B2B7-E83FA9CAE82D}">
      <dgm:prSet/>
      <dgm:spPr/>
      <dgm:t>
        <a:bodyPr/>
        <a:lstStyle/>
        <a:p>
          <a:endParaRPr lang="en-GB"/>
        </a:p>
      </dgm:t>
    </dgm:pt>
    <dgm:pt modelId="{EDBFFDD3-28BC-46FC-9FE7-04CB222FA993}" type="pres">
      <dgm:prSet presAssocID="{0BB69323-39CE-4F4B-82ED-6B727945D87C}" presName="linear" presStyleCnt="0">
        <dgm:presLayoutVars>
          <dgm:dir/>
          <dgm:resizeHandles val="exact"/>
        </dgm:presLayoutVars>
      </dgm:prSet>
      <dgm:spPr/>
      <dgm:t>
        <a:bodyPr/>
        <a:lstStyle/>
        <a:p>
          <a:endParaRPr lang="en-GB"/>
        </a:p>
      </dgm:t>
    </dgm:pt>
    <dgm:pt modelId="{9D7FD8A4-DEDD-4E8A-B247-4822F9EAB324}" type="pres">
      <dgm:prSet presAssocID="{C76D31F3-AEDE-44B4-9046-793416C68DE6}" presName="comp" presStyleCnt="0"/>
      <dgm:spPr/>
    </dgm:pt>
    <dgm:pt modelId="{2F208EEE-EDC1-4F34-98AC-46270EF56B05}" type="pres">
      <dgm:prSet presAssocID="{C76D31F3-AEDE-44B4-9046-793416C68DE6}" presName="box" presStyleLbl="node1" presStyleIdx="0" presStyleCnt="4"/>
      <dgm:spPr/>
      <dgm:t>
        <a:bodyPr/>
        <a:lstStyle/>
        <a:p>
          <a:endParaRPr lang="en-GB"/>
        </a:p>
      </dgm:t>
    </dgm:pt>
    <dgm:pt modelId="{1FA2A4A3-BFCE-4541-8703-1BA0B0CA74C6}" type="pres">
      <dgm:prSet presAssocID="{C76D31F3-AEDE-44B4-9046-793416C68DE6}" presName="img" presStyleLbl="fgImgPlace1" presStyleIdx="0" presStyleCnt="4"/>
      <dgm:spPr>
        <a:blipFill rotWithShape="0">
          <a:blip xmlns:r="http://schemas.openxmlformats.org/officeDocument/2006/relationships" r:embed="rId1"/>
          <a:stretch>
            <a:fillRect/>
          </a:stretch>
        </a:blipFill>
      </dgm:spPr>
    </dgm:pt>
    <dgm:pt modelId="{897E5603-4AF1-428E-B63E-DE58732DFB5A}" type="pres">
      <dgm:prSet presAssocID="{C76D31F3-AEDE-44B4-9046-793416C68DE6}" presName="text" presStyleLbl="node1" presStyleIdx="0" presStyleCnt="4">
        <dgm:presLayoutVars>
          <dgm:bulletEnabled val="1"/>
        </dgm:presLayoutVars>
      </dgm:prSet>
      <dgm:spPr/>
      <dgm:t>
        <a:bodyPr/>
        <a:lstStyle/>
        <a:p>
          <a:endParaRPr lang="en-GB"/>
        </a:p>
      </dgm:t>
    </dgm:pt>
    <dgm:pt modelId="{E6D45EBB-8287-4769-B89A-A620FA77AC1B}" type="pres">
      <dgm:prSet presAssocID="{C4B22B25-90D8-4004-A4B9-6266127B678E}" presName="spacer" presStyleCnt="0"/>
      <dgm:spPr/>
    </dgm:pt>
    <dgm:pt modelId="{C13133C6-BFC0-49FE-BD2B-07B711C967F8}" type="pres">
      <dgm:prSet presAssocID="{55643E08-52CF-49EB-8287-5BEC4404864E}" presName="comp" presStyleCnt="0"/>
      <dgm:spPr/>
    </dgm:pt>
    <dgm:pt modelId="{507B47C1-4974-4F36-A2DE-F63DFFC0BC29}" type="pres">
      <dgm:prSet presAssocID="{55643E08-52CF-49EB-8287-5BEC4404864E}" presName="box" presStyleLbl="node1" presStyleIdx="1" presStyleCnt="4"/>
      <dgm:spPr/>
      <dgm:t>
        <a:bodyPr/>
        <a:lstStyle/>
        <a:p>
          <a:endParaRPr lang="en-GB"/>
        </a:p>
      </dgm:t>
    </dgm:pt>
    <dgm:pt modelId="{47EFE5C1-BCF4-442C-879A-498E3DD14958}" type="pres">
      <dgm:prSet presAssocID="{55643E08-52CF-49EB-8287-5BEC4404864E}" presName="img" presStyleLbl="fgImgPlace1" presStyleIdx="1" presStyleCnt="4"/>
      <dgm:spPr>
        <a:blipFill rotWithShape="0">
          <a:blip xmlns:r="http://schemas.openxmlformats.org/officeDocument/2006/relationships" r:embed="rId2"/>
          <a:stretch>
            <a:fillRect/>
          </a:stretch>
        </a:blipFill>
      </dgm:spPr>
    </dgm:pt>
    <dgm:pt modelId="{0836E9DD-7FCD-4744-A609-CAC81F34D1F1}" type="pres">
      <dgm:prSet presAssocID="{55643E08-52CF-49EB-8287-5BEC4404864E}" presName="text" presStyleLbl="node1" presStyleIdx="1" presStyleCnt="4">
        <dgm:presLayoutVars>
          <dgm:bulletEnabled val="1"/>
        </dgm:presLayoutVars>
      </dgm:prSet>
      <dgm:spPr/>
      <dgm:t>
        <a:bodyPr/>
        <a:lstStyle/>
        <a:p>
          <a:endParaRPr lang="en-GB"/>
        </a:p>
      </dgm:t>
    </dgm:pt>
    <dgm:pt modelId="{CD4430CA-7E6E-4FBD-A94B-442F7CC044D7}" type="pres">
      <dgm:prSet presAssocID="{DB1842DF-B98F-41AF-940B-DD198C943408}" presName="spacer" presStyleCnt="0"/>
      <dgm:spPr/>
    </dgm:pt>
    <dgm:pt modelId="{98475955-356B-4A99-99F8-CE14A44AABD7}" type="pres">
      <dgm:prSet presAssocID="{F0DD2D8D-B30B-478F-98AF-529E6FA25E80}" presName="comp" presStyleCnt="0"/>
      <dgm:spPr/>
    </dgm:pt>
    <dgm:pt modelId="{ADAC2DBC-A858-42B3-85D0-6768E7D0D6FE}" type="pres">
      <dgm:prSet presAssocID="{F0DD2D8D-B30B-478F-98AF-529E6FA25E80}" presName="box" presStyleLbl="node1" presStyleIdx="2" presStyleCnt="4"/>
      <dgm:spPr/>
      <dgm:t>
        <a:bodyPr/>
        <a:lstStyle/>
        <a:p>
          <a:endParaRPr lang="en-GB"/>
        </a:p>
      </dgm:t>
    </dgm:pt>
    <dgm:pt modelId="{473DF82D-995C-4C68-990B-E6F367B93617}" type="pres">
      <dgm:prSet presAssocID="{F0DD2D8D-B30B-478F-98AF-529E6FA25E80}" presName="img" presStyleLbl="fgImgPlace1" presStyleIdx="2" presStyleCnt="4"/>
      <dgm:spPr>
        <a:blipFill rotWithShape="0">
          <a:blip xmlns:r="http://schemas.openxmlformats.org/officeDocument/2006/relationships" r:embed="rId3"/>
          <a:stretch>
            <a:fillRect/>
          </a:stretch>
        </a:blipFill>
      </dgm:spPr>
    </dgm:pt>
    <dgm:pt modelId="{DADBB9D6-E870-433A-8724-21FAEEF88F2E}" type="pres">
      <dgm:prSet presAssocID="{F0DD2D8D-B30B-478F-98AF-529E6FA25E80}" presName="text" presStyleLbl="node1" presStyleIdx="2" presStyleCnt="4">
        <dgm:presLayoutVars>
          <dgm:bulletEnabled val="1"/>
        </dgm:presLayoutVars>
      </dgm:prSet>
      <dgm:spPr/>
      <dgm:t>
        <a:bodyPr/>
        <a:lstStyle/>
        <a:p>
          <a:endParaRPr lang="en-GB"/>
        </a:p>
      </dgm:t>
    </dgm:pt>
    <dgm:pt modelId="{C9670A07-32E9-4456-AEE2-64D8F3F8E5E2}" type="pres">
      <dgm:prSet presAssocID="{EC712AFC-DD87-45A7-9ECA-55846D9E28EA}" presName="spacer" presStyleCnt="0"/>
      <dgm:spPr/>
    </dgm:pt>
    <dgm:pt modelId="{CABA10F4-2576-458B-BF37-4F7A3BEDEB09}" type="pres">
      <dgm:prSet presAssocID="{DA8162A8-03D2-475B-B48B-5BEB966922A4}" presName="comp" presStyleCnt="0"/>
      <dgm:spPr/>
    </dgm:pt>
    <dgm:pt modelId="{83B278DB-6F15-4E7F-9B14-0F4B9133BB8E}" type="pres">
      <dgm:prSet presAssocID="{DA8162A8-03D2-475B-B48B-5BEB966922A4}" presName="box" presStyleLbl="node1" presStyleIdx="3" presStyleCnt="4"/>
      <dgm:spPr/>
      <dgm:t>
        <a:bodyPr/>
        <a:lstStyle/>
        <a:p>
          <a:endParaRPr lang="en-GB"/>
        </a:p>
      </dgm:t>
    </dgm:pt>
    <dgm:pt modelId="{EB853D6E-06E3-489D-BEA4-E164C7288F67}" type="pres">
      <dgm:prSet presAssocID="{DA8162A8-03D2-475B-B48B-5BEB966922A4}" presName="img" presStyleLbl="fgImgPlace1" presStyleIdx="3" presStyleCnt="4"/>
      <dgm:spPr>
        <a:blipFill rotWithShape="0">
          <a:blip xmlns:r="http://schemas.openxmlformats.org/officeDocument/2006/relationships" r:embed="rId4"/>
          <a:stretch>
            <a:fillRect/>
          </a:stretch>
        </a:blipFill>
      </dgm:spPr>
    </dgm:pt>
    <dgm:pt modelId="{80D1C458-0EEE-4171-AD16-9F0AD2CDF23C}" type="pres">
      <dgm:prSet presAssocID="{DA8162A8-03D2-475B-B48B-5BEB966922A4}" presName="text" presStyleLbl="node1" presStyleIdx="3" presStyleCnt="4">
        <dgm:presLayoutVars>
          <dgm:bulletEnabled val="1"/>
        </dgm:presLayoutVars>
      </dgm:prSet>
      <dgm:spPr/>
      <dgm:t>
        <a:bodyPr/>
        <a:lstStyle/>
        <a:p>
          <a:endParaRPr lang="en-GB"/>
        </a:p>
      </dgm:t>
    </dgm:pt>
  </dgm:ptLst>
  <dgm:cxnLst>
    <dgm:cxn modelId="{6859885A-CCD0-4E7C-9675-02ABB5CF39F1}" srcId="{F0DD2D8D-B30B-478F-98AF-529E6FA25E80}" destId="{7AFF1CC0-C100-4843-BC7D-BEB397E37BA5}" srcOrd="0" destOrd="0" parTransId="{B3361F29-B20C-4A15-B942-44044176D815}" sibTransId="{D2299525-3D7E-4DC3-91B7-BFA2F4E00449}"/>
    <dgm:cxn modelId="{64ECD01D-BABE-4EB6-BFD1-E7877962C7CB}" srcId="{0BB69323-39CE-4F4B-82ED-6B727945D87C}" destId="{55643E08-52CF-49EB-8287-5BEC4404864E}" srcOrd="1" destOrd="0" parTransId="{9EF27132-3436-4A56-817C-40D9AD3E6676}" sibTransId="{DB1842DF-B98F-41AF-940B-DD198C943408}"/>
    <dgm:cxn modelId="{43DE1842-23EE-4EB3-9244-A255196851CF}" type="presOf" srcId="{D57073C2-53B0-4670-A238-843A18B283B8}" destId="{2F208EEE-EDC1-4F34-98AC-46270EF56B05}" srcOrd="0" destOrd="1" presId="urn:microsoft.com/office/officeart/2005/8/layout/vList4"/>
    <dgm:cxn modelId="{C995FBA6-8B16-477B-8492-CD5C6832DA6A}" type="presOf" srcId="{55643E08-52CF-49EB-8287-5BEC4404864E}" destId="{507B47C1-4974-4F36-A2DE-F63DFFC0BC29}" srcOrd="0" destOrd="0" presId="urn:microsoft.com/office/officeart/2005/8/layout/vList4"/>
    <dgm:cxn modelId="{E970C38E-7D7C-48A7-BFAE-E015C4541E1A}" type="presOf" srcId="{7AFF1CC0-C100-4843-BC7D-BEB397E37BA5}" destId="{DADBB9D6-E870-433A-8724-21FAEEF88F2E}" srcOrd="1" destOrd="1" presId="urn:microsoft.com/office/officeart/2005/8/layout/vList4"/>
    <dgm:cxn modelId="{57593B6F-FD3F-44B4-91E7-00991A37C977}" srcId="{C76D31F3-AEDE-44B4-9046-793416C68DE6}" destId="{D57073C2-53B0-4670-A238-843A18B283B8}" srcOrd="0" destOrd="0" parTransId="{87926392-F0A1-4EE9-9A74-4B9234C47AFA}" sibTransId="{BDCAD84B-3A5B-44C9-BDEE-E41DB479814D}"/>
    <dgm:cxn modelId="{CDA65B7F-A191-4894-B330-0C2ACF2DB989}" type="presOf" srcId="{C76D31F3-AEDE-44B4-9046-793416C68DE6}" destId="{2F208EEE-EDC1-4F34-98AC-46270EF56B05}" srcOrd="0" destOrd="0" presId="urn:microsoft.com/office/officeart/2005/8/layout/vList4"/>
    <dgm:cxn modelId="{CF3B8837-B6E5-4F92-BC19-4C251A8AADD2}" srcId="{0BB69323-39CE-4F4B-82ED-6B727945D87C}" destId="{C76D31F3-AEDE-44B4-9046-793416C68DE6}" srcOrd="0" destOrd="0" parTransId="{897FA3F1-39AD-487C-9292-1ECDD194FA85}" sibTransId="{C4B22B25-90D8-4004-A4B9-6266127B678E}"/>
    <dgm:cxn modelId="{DB48970E-ED4D-4B1E-B2B7-E83FA9CAE82D}" srcId="{DA8162A8-03D2-475B-B48B-5BEB966922A4}" destId="{23784764-03AA-43EB-AC7E-20C12E58BF4F}" srcOrd="0" destOrd="0" parTransId="{9ED05422-2951-46B4-A37B-FE3CBAACD3FE}" sibTransId="{46092049-893C-4BFA-8EC1-AF063618C818}"/>
    <dgm:cxn modelId="{38EA79AB-4970-4816-B0E6-93394FE154BE}" type="presOf" srcId="{F0DD2D8D-B30B-478F-98AF-529E6FA25E80}" destId="{ADAC2DBC-A858-42B3-85D0-6768E7D0D6FE}" srcOrd="0" destOrd="0" presId="urn:microsoft.com/office/officeart/2005/8/layout/vList4"/>
    <dgm:cxn modelId="{F9386DCB-2C18-4A5D-B86E-F9D3FAE17106}" type="presOf" srcId="{7AFF1CC0-C100-4843-BC7D-BEB397E37BA5}" destId="{ADAC2DBC-A858-42B3-85D0-6768E7D0D6FE}" srcOrd="0" destOrd="1" presId="urn:microsoft.com/office/officeart/2005/8/layout/vList4"/>
    <dgm:cxn modelId="{3F3D7281-2BBF-4616-8EEA-D55B71BA2232}" type="presOf" srcId="{BCF53F07-E1C3-40A1-BC71-1230F8B8A800}" destId="{507B47C1-4974-4F36-A2DE-F63DFFC0BC29}" srcOrd="0" destOrd="2" presId="urn:microsoft.com/office/officeart/2005/8/layout/vList4"/>
    <dgm:cxn modelId="{EDE2A0E8-0D8F-47F3-BAE8-661E7B5396FD}" srcId="{0BB69323-39CE-4F4B-82ED-6B727945D87C}" destId="{F0DD2D8D-B30B-478F-98AF-529E6FA25E80}" srcOrd="2" destOrd="0" parTransId="{F06AE2EA-AF46-4705-879F-91A3B90BB7AB}" sibTransId="{EC712AFC-DD87-45A7-9ECA-55846D9E28EA}"/>
    <dgm:cxn modelId="{D302EA57-B23E-45B8-983E-9375C7697C78}" type="presOf" srcId="{F0DD2D8D-B30B-478F-98AF-529E6FA25E80}" destId="{DADBB9D6-E870-433A-8724-21FAEEF88F2E}" srcOrd="1" destOrd="0" presId="urn:microsoft.com/office/officeart/2005/8/layout/vList4"/>
    <dgm:cxn modelId="{98AB75B9-CB1C-4BC7-8DAA-D759E4482EB0}" srcId="{0BB69323-39CE-4F4B-82ED-6B727945D87C}" destId="{DA8162A8-03D2-475B-B48B-5BEB966922A4}" srcOrd="3" destOrd="0" parTransId="{2BFA838F-1A53-4076-BF0E-3E4D46F41F4B}" sibTransId="{8443EF87-9909-47BF-B9A3-5FFE4BE8DF73}"/>
    <dgm:cxn modelId="{5387EA47-7D56-4336-81D1-49795421E8B9}" type="presOf" srcId="{0BB69323-39CE-4F4B-82ED-6B727945D87C}" destId="{EDBFFDD3-28BC-46FC-9FE7-04CB222FA993}" srcOrd="0" destOrd="0" presId="urn:microsoft.com/office/officeart/2005/8/layout/vList4"/>
    <dgm:cxn modelId="{815263D0-FE45-46C0-9DEC-076DECF7E11C}" type="presOf" srcId="{23784764-03AA-43EB-AC7E-20C12E58BF4F}" destId="{83B278DB-6F15-4E7F-9B14-0F4B9133BB8E}" srcOrd="0" destOrd="1" presId="urn:microsoft.com/office/officeart/2005/8/layout/vList4"/>
    <dgm:cxn modelId="{9A97B85F-A8BE-4F11-892F-18D72E4DFB5A}" type="presOf" srcId="{55643E08-52CF-49EB-8287-5BEC4404864E}" destId="{0836E9DD-7FCD-4744-A609-CAC81F34D1F1}" srcOrd="1" destOrd="0" presId="urn:microsoft.com/office/officeart/2005/8/layout/vList4"/>
    <dgm:cxn modelId="{9B746353-4959-4459-A411-022708519ADA}" type="presOf" srcId="{C76D31F3-AEDE-44B4-9046-793416C68DE6}" destId="{897E5603-4AF1-428E-B63E-DE58732DFB5A}" srcOrd="1" destOrd="0" presId="urn:microsoft.com/office/officeart/2005/8/layout/vList4"/>
    <dgm:cxn modelId="{ABB6DA49-EC73-4A52-94F8-2F875655E436}" type="presOf" srcId="{E3AA5A8C-58A4-4831-86D2-34A1CB184A5E}" destId="{0836E9DD-7FCD-4744-A609-CAC81F34D1F1}" srcOrd="1" destOrd="1" presId="urn:microsoft.com/office/officeart/2005/8/layout/vList4"/>
    <dgm:cxn modelId="{7B6C6635-994B-43A2-BFA5-F1B36BF64526}" type="presOf" srcId="{DA8162A8-03D2-475B-B48B-5BEB966922A4}" destId="{80D1C458-0EEE-4171-AD16-9F0AD2CDF23C}" srcOrd="1" destOrd="0" presId="urn:microsoft.com/office/officeart/2005/8/layout/vList4"/>
    <dgm:cxn modelId="{D492BAB4-0386-4842-BBA0-9A096863A03C}" type="presOf" srcId="{E3AA5A8C-58A4-4831-86D2-34A1CB184A5E}" destId="{507B47C1-4974-4F36-A2DE-F63DFFC0BC29}" srcOrd="0" destOrd="1" presId="urn:microsoft.com/office/officeart/2005/8/layout/vList4"/>
    <dgm:cxn modelId="{140D30B4-2931-45CE-9247-3EC1EB960371}" type="presOf" srcId="{D57073C2-53B0-4670-A238-843A18B283B8}" destId="{897E5603-4AF1-428E-B63E-DE58732DFB5A}" srcOrd="1" destOrd="1" presId="urn:microsoft.com/office/officeart/2005/8/layout/vList4"/>
    <dgm:cxn modelId="{FC99D062-B8AA-4420-A2A7-ACC127A02039}" type="presOf" srcId="{23784764-03AA-43EB-AC7E-20C12E58BF4F}" destId="{80D1C458-0EEE-4171-AD16-9F0AD2CDF23C}" srcOrd="1" destOrd="1" presId="urn:microsoft.com/office/officeart/2005/8/layout/vList4"/>
    <dgm:cxn modelId="{F32F145E-DEC3-4444-B11B-3B3477E47EAD}" type="presOf" srcId="{DA8162A8-03D2-475B-B48B-5BEB966922A4}" destId="{83B278DB-6F15-4E7F-9B14-0F4B9133BB8E}" srcOrd="0" destOrd="0" presId="urn:microsoft.com/office/officeart/2005/8/layout/vList4"/>
    <dgm:cxn modelId="{E34EC407-AF01-4452-B25C-98AA9339F01A}" type="presOf" srcId="{BCF53F07-E1C3-40A1-BC71-1230F8B8A800}" destId="{0836E9DD-7FCD-4744-A609-CAC81F34D1F1}" srcOrd="1" destOrd="2" presId="urn:microsoft.com/office/officeart/2005/8/layout/vList4"/>
    <dgm:cxn modelId="{851E1EE2-6C52-47B9-8D1D-A429656704B0}" srcId="{55643E08-52CF-49EB-8287-5BEC4404864E}" destId="{BCF53F07-E1C3-40A1-BC71-1230F8B8A800}" srcOrd="1" destOrd="0" parTransId="{835A362D-D4D4-494F-8A19-A6B189098BE0}" sibTransId="{1276FD06-C1F7-4D12-B2D2-83055BA386B7}"/>
    <dgm:cxn modelId="{46FBAAA2-1277-43BC-A4BD-43931524EED5}" srcId="{55643E08-52CF-49EB-8287-5BEC4404864E}" destId="{E3AA5A8C-58A4-4831-86D2-34A1CB184A5E}" srcOrd="0" destOrd="0" parTransId="{ABB5168C-A08A-4F70-9C9B-DDF3487912AF}" sibTransId="{E435E3D3-D338-445D-B33A-EC753F19294F}"/>
    <dgm:cxn modelId="{D750FF1B-58B8-41D8-97C9-E718C41EDB3A}" type="presParOf" srcId="{EDBFFDD3-28BC-46FC-9FE7-04CB222FA993}" destId="{9D7FD8A4-DEDD-4E8A-B247-4822F9EAB324}" srcOrd="0" destOrd="0" presId="urn:microsoft.com/office/officeart/2005/8/layout/vList4"/>
    <dgm:cxn modelId="{96798FF3-4633-401F-9A8A-E85284DD72A7}" type="presParOf" srcId="{9D7FD8A4-DEDD-4E8A-B247-4822F9EAB324}" destId="{2F208EEE-EDC1-4F34-98AC-46270EF56B05}" srcOrd="0" destOrd="0" presId="urn:microsoft.com/office/officeart/2005/8/layout/vList4"/>
    <dgm:cxn modelId="{765BD06D-128C-4140-B967-BDB0FC504F39}" type="presParOf" srcId="{9D7FD8A4-DEDD-4E8A-B247-4822F9EAB324}" destId="{1FA2A4A3-BFCE-4541-8703-1BA0B0CA74C6}" srcOrd="1" destOrd="0" presId="urn:microsoft.com/office/officeart/2005/8/layout/vList4"/>
    <dgm:cxn modelId="{234C5A7C-5B97-40AB-9834-923D10050E73}" type="presParOf" srcId="{9D7FD8A4-DEDD-4E8A-B247-4822F9EAB324}" destId="{897E5603-4AF1-428E-B63E-DE58732DFB5A}" srcOrd="2" destOrd="0" presId="urn:microsoft.com/office/officeart/2005/8/layout/vList4"/>
    <dgm:cxn modelId="{EEEF6231-1721-4548-B5AA-EB6EDDCBA4B6}" type="presParOf" srcId="{EDBFFDD3-28BC-46FC-9FE7-04CB222FA993}" destId="{E6D45EBB-8287-4769-B89A-A620FA77AC1B}" srcOrd="1" destOrd="0" presId="urn:microsoft.com/office/officeart/2005/8/layout/vList4"/>
    <dgm:cxn modelId="{900F1915-0673-4845-A325-9DC11690F4C3}" type="presParOf" srcId="{EDBFFDD3-28BC-46FC-9FE7-04CB222FA993}" destId="{C13133C6-BFC0-49FE-BD2B-07B711C967F8}" srcOrd="2" destOrd="0" presId="urn:microsoft.com/office/officeart/2005/8/layout/vList4"/>
    <dgm:cxn modelId="{7FF0E83F-0FE1-4AC0-907C-9A956D974315}" type="presParOf" srcId="{C13133C6-BFC0-49FE-BD2B-07B711C967F8}" destId="{507B47C1-4974-4F36-A2DE-F63DFFC0BC29}" srcOrd="0" destOrd="0" presId="urn:microsoft.com/office/officeart/2005/8/layout/vList4"/>
    <dgm:cxn modelId="{BB3441D4-B8C6-4C70-B938-F973CED4FE86}" type="presParOf" srcId="{C13133C6-BFC0-49FE-BD2B-07B711C967F8}" destId="{47EFE5C1-BCF4-442C-879A-498E3DD14958}" srcOrd="1" destOrd="0" presId="urn:microsoft.com/office/officeart/2005/8/layout/vList4"/>
    <dgm:cxn modelId="{D15AB5A1-0EE6-4F04-8F3D-A5CF9A62C901}" type="presParOf" srcId="{C13133C6-BFC0-49FE-BD2B-07B711C967F8}" destId="{0836E9DD-7FCD-4744-A609-CAC81F34D1F1}" srcOrd="2" destOrd="0" presId="urn:microsoft.com/office/officeart/2005/8/layout/vList4"/>
    <dgm:cxn modelId="{2685019F-038D-4BC4-B582-2148B3CA8924}" type="presParOf" srcId="{EDBFFDD3-28BC-46FC-9FE7-04CB222FA993}" destId="{CD4430CA-7E6E-4FBD-A94B-442F7CC044D7}" srcOrd="3" destOrd="0" presId="urn:microsoft.com/office/officeart/2005/8/layout/vList4"/>
    <dgm:cxn modelId="{B17DD93D-CF8B-4423-8F22-C509FE6DBE29}" type="presParOf" srcId="{EDBFFDD3-28BC-46FC-9FE7-04CB222FA993}" destId="{98475955-356B-4A99-99F8-CE14A44AABD7}" srcOrd="4" destOrd="0" presId="urn:microsoft.com/office/officeart/2005/8/layout/vList4"/>
    <dgm:cxn modelId="{C55C4BC6-BB7F-45E7-AC7A-A5D127B00B51}" type="presParOf" srcId="{98475955-356B-4A99-99F8-CE14A44AABD7}" destId="{ADAC2DBC-A858-42B3-85D0-6768E7D0D6FE}" srcOrd="0" destOrd="0" presId="urn:microsoft.com/office/officeart/2005/8/layout/vList4"/>
    <dgm:cxn modelId="{8DE5E530-24CA-4E95-BCA5-38259383F636}" type="presParOf" srcId="{98475955-356B-4A99-99F8-CE14A44AABD7}" destId="{473DF82D-995C-4C68-990B-E6F367B93617}" srcOrd="1" destOrd="0" presId="urn:microsoft.com/office/officeart/2005/8/layout/vList4"/>
    <dgm:cxn modelId="{9ACB7716-B15A-4FDE-AED7-E4AC79D66EF2}" type="presParOf" srcId="{98475955-356B-4A99-99F8-CE14A44AABD7}" destId="{DADBB9D6-E870-433A-8724-21FAEEF88F2E}" srcOrd="2" destOrd="0" presId="urn:microsoft.com/office/officeart/2005/8/layout/vList4"/>
    <dgm:cxn modelId="{8D781EEB-7FA8-48FA-845B-B5964D555C37}" type="presParOf" srcId="{EDBFFDD3-28BC-46FC-9FE7-04CB222FA993}" destId="{C9670A07-32E9-4456-AEE2-64D8F3F8E5E2}" srcOrd="5" destOrd="0" presId="urn:microsoft.com/office/officeart/2005/8/layout/vList4"/>
    <dgm:cxn modelId="{C7782D0C-3D30-42A4-8F14-9BA1C29F2119}" type="presParOf" srcId="{EDBFFDD3-28BC-46FC-9FE7-04CB222FA993}" destId="{CABA10F4-2576-458B-BF37-4F7A3BEDEB09}" srcOrd="6" destOrd="0" presId="urn:microsoft.com/office/officeart/2005/8/layout/vList4"/>
    <dgm:cxn modelId="{43ACF263-E9FF-4583-828C-834046D1332A}" type="presParOf" srcId="{CABA10F4-2576-458B-BF37-4F7A3BEDEB09}" destId="{83B278DB-6F15-4E7F-9B14-0F4B9133BB8E}" srcOrd="0" destOrd="0" presId="urn:microsoft.com/office/officeart/2005/8/layout/vList4"/>
    <dgm:cxn modelId="{DE73C5B3-A353-4221-81B6-88B0062863D6}" type="presParOf" srcId="{CABA10F4-2576-458B-BF37-4F7A3BEDEB09}" destId="{EB853D6E-06E3-489D-BEA4-E164C7288F67}" srcOrd="1" destOrd="0" presId="urn:microsoft.com/office/officeart/2005/8/layout/vList4"/>
    <dgm:cxn modelId="{2E8D47F8-43A6-4C26-81E0-23E010831DFC}" type="presParOf" srcId="{CABA10F4-2576-458B-BF37-4F7A3BEDEB09}" destId="{80D1C458-0EEE-4171-AD16-9F0AD2CDF23C}" srcOrd="2" destOrd="0" presId="urn:microsoft.com/office/officeart/2005/8/layout/vList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F32AD3-EA7C-4E28-A14E-D94A0AD28C39}">
      <dsp:nvSpPr>
        <dsp:cNvPr id="0" name=""/>
        <dsp:cNvSpPr/>
      </dsp:nvSpPr>
      <dsp:spPr>
        <a:xfrm>
          <a:off x="1604" y="0"/>
          <a:ext cx="2496946" cy="4714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GB" sz="2000" b="1" kern="1200" dirty="0" smtClean="0"/>
            <a:t>Brand Artefact</a:t>
          </a:r>
        </a:p>
        <a:p>
          <a:pPr lvl="0" algn="ctr" defTabSz="889000">
            <a:lnSpc>
              <a:spcPct val="90000"/>
            </a:lnSpc>
            <a:spcBef>
              <a:spcPct val="0"/>
            </a:spcBef>
            <a:spcAft>
              <a:spcPct val="35000"/>
            </a:spcAft>
          </a:pPr>
          <a:r>
            <a:rPr lang="en-GB" sz="1600" b="1" kern="1200" dirty="0" smtClean="0"/>
            <a:t>Create a new environment</a:t>
          </a:r>
        </a:p>
        <a:p>
          <a:pPr lvl="0" algn="ctr" defTabSz="889000">
            <a:lnSpc>
              <a:spcPct val="90000"/>
            </a:lnSpc>
            <a:spcBef>
              <a:spcPct val="0"/>
            </a:spcBef>
            <a:spcAft>
              <a:spcPct val="35000"/>
            </a:spcAft>
          </a:pPr>
          <a:r>
            <a:rPr lang="en-GB" sz="1600" b="1" kern="1200" dirty="0" smtClean="0"/>
            <a:t>Reuse the existing environment</a:t>
          </a:r>
        </a:p>
        <a:p>
          <a:pPr lvl="0" algn="ctr" defTabSz="889000">
            <a:lnSpc>
              <a:spcPct val="90000"/>
            </a:lnSpc>
            <a:spcBef>
              <a:spcPct val="0"/>
            </a:spcBef>
            <a:spcAft>
              <a:spcPct val="35000"/>
            </a:spcAft>
          </a:pPr>
          <a:r>
            <a:rPr lang="en-GB" sz="1600" b="1" kern="1200" dirty="0" smtClean="0"/>
            <a:t>Remove old environment</a:t>
          </a:r>
        </a:p>
        <a:p>
          <a:pPr lvl="0" algn="ctr" defTabSz="889000">
            <a:lnSpc>
              <a:spcPct val="90000"/>
            </a:lnSpc>
            <a:spcBef>
              <a:spcPct val="0"/>
            </a:spcBef>
            <a:spcAft>
              <a:spcPct val="35000"/>
            </a:spcAft>
          </a:pPr>
          <a:endParaRPr lang="en-GB" sz="1600" b="1" kern="1200" dirty="0" smtClean="0"/>
        </a:p>
        <a:p>
          <a:pPr lvl="0" algn="ctr" defTabSz="889000">
            <a:lnSpc>
              <a:spcPct val="90000"/>
            </a:lnSpc>
            <a:spcBef>
              <a:spcPct val="0"/>
            </a:spcBef>
            <a:spcAft>
              <a:spcPct val="35000"/>
            </a:spcAft>
          </a:pPr>
          <a:endParaRPr lang="en-GB" sz="1600" b="1" kern="1200" dirty="0"/>
        </a:p>
      </dsp:txBody>
      <dsp:txXfrm>
        <a:off x="1604" y="1885963"/>
        <a:ext cx="2496946" cy="1885963"/>
      </dsp:txXfrm>
    </dsp:sp>
    <dsp:sp modelId="{EB62FC02-7CF0-4280-9C98-0334A2F52322}">
      <dsp:nvSpPr>
        <dsp:cNvPr id="0" name=""/>
        <dsp:cNvSpPr/>
      </dsp:nvSpPr>
      <dsp:spPr>
        <a:xfrm>
          <a:off x="428620" y="285751"/>
          <a:ext cx="1570064" cy="1570064"/>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B69CA9-88D7-46BF-892B-E7E2E83C6575}">
      <dsp:nvSpPr>
        <dsp:cNvPr id="0" name=""/>
        <dsp:cNvSpPr/>
      </dsp:nvSpPr>
      <dsp:spPr>
        <a:xfrm>
          <a:off x="2573459" y="0"/>
          <a:ext cx="2496946" cy="4714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smtClean="0"/>
            <a:t>Brand Essence</a:t>
          </a:r>
        </a:p>
        <a:p>
          <a:pPr lvl="0" algn="ctr" defTabSz="889000">
            <a:lnSpc>
              <a:spcPct val="90000"/>
            </a:lnSpc>
            <a:spcBef>
              <a:spcPct val="0"/>
            </a:spcBef>
            <a:spcAft>
              <a:spcPct val="35000"/>
            </a:spcAft>
          </a:pPr>
          <a:r>
            <a:rPr lang="en-GB" sz="1600" b="1" kern="1200" dirty="0" smtClean="0"/>
            <a:t>What its like to work there, live there, visit there. Who says what about it?</a:t>
          </a:r>
        </a:p>
        <a:p>
          <a:pPr lvl="0" algn="ctr" defTabSz="889000">
            <a:lnSpc>
              <a:spcPct val="90000"/>
            </a:lnSpc>
            <a:spcBef>
              <a:spcPct val="0"/>
            </a:spcBef>
            <a:spcAft>
              <a:spcPct val="35000"/>
            </a:spcAft>
          </a:pPr>
          <a:endParaRPr lang="en-GB" sz="2000" kern="1200" dirty="0"/>
        </a:p>
      </dsp:txBody>
      <dsp:txXfrm>
        <a:off x="2573459" y="1885963"/>
        <a:ext cx="2496946" cy="1885963"/>
      </dsp:txXfrm>
    </dsp:sp>
    <dsp:sp modelId="{E64CB91C-FE03-4FBE-85AF-3EA66DFAEC21}">
      <dsp:nvSpPr>
        <dsp:cNvPr id="0" name=""/>
        <dsp:cNvSpPr/>
      </dsp:nvSpPr>
      <dsp:spPr>
        <a:xfrm>
          <a:off x="3005146" y="282015"/>
          <a:ext cx="1562637" cy="1571822"/>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441D9B-37AA-490F-A2BD-40E5D3D3BB1C}">
      <dsp:nvSpPr>
        <dsp:cNvPr id="0" name=""/>
        <dsp:cNvSpPr/>
      </dsp:nvSpPr>
      <dsp:spPr>
        <a:xfrm>
          <a:off x="5145314" y="0"/>
          <a:ext cx="2496946" cy="4714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err="1" smtClean="0"/>
            <a:t>Brandscape</a:t>
          </a:r>
          <a:endParaRPr lang="en-GB" sz="2000" b="1" kern="1200" dirty="0" smtClean="0"/>
        </a:p>
        <a:p>
          <a:pPr lvl="0" algn="ctr" defTabSz="889000">
            <a:lnSpc>
              <a:spcPct val="90000"/>
            </a:lnSpc>
            <a:spcBef>
              <a:spcPct val="0"/>
            </a:spcBef>
            <a:spcAft>
              <a:spcPct val="35000"/>
            </a:spcAft>
          </a:pPr>
          <a:r>
            <a:rPr lang="en-GB" sz="1600" b="0" kern="1200" dirty="0" smtClean="0"/>
            <a:t>How does it compare with other places at a range of scales: local, regional, national and international?</a:t>
          </a:r>
          <a:endParaRPr lang="en-GB" sz="1600" b="0" kern="1200" dirty="0"/>
        </a:p>
      </dsp:txBody>
      <dsp:txXfrm>
        <a:off x="5145314" y="1885963"/>
        <a:ext cx="2496946" cy="1885963"/>
      </dsp:txXfrm>
    </dsp:sp>
    <dsp:sp modelId="{A236BE88-29E5-4F0F-A5E2-01EB80AED5F0}">
      <dsp:nvSpPr>
        <dsp:cNvPr id="0" name=""/>
        <dsp:cNvSpPr/>
      </dsp:nvSpPr>
      <dsp:spPr>
        <a:xfrm>
          <a:off x="5608755" y="282894"/>
          <a:ext cx="1570064" cy="1570064"/>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26505-9FB3-4E20-ABA6-19C8D75981F3}">
      <dsp:nvSpPr>
        <dsp:cNvPr id="0" name=""/>
        <dsp:cNvSpPr/>
      </dsp:nvSpPr>
      <dsp:spPr>
        <a:xfrm>
          <a:off x="327414" y="4007671"/>
          <a:ext cx="7032356" cy="70723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812400-4620-4701-A996-8A78D7011C72}">
      <dsp:nvSpPr>
        <dsp:cNvPr id="0" name=""/>
        <dsp:cNvSpPr/>
      </dsp:nvSpPr>
      <dsp:spPr>
        <a:xfrm>
          <a:off x="1858308" y="1735212"/>
          <a:ext cx="1213526" cy="98092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t>Players</a:t>
          </a:r>
          <a:endParaRPr lang="en-US" sz="1800" b="1" kern="1200" dirty="0"/>
        </a:p>
      </dsp:txBody>
      <dsp:txXfrm>
        <a:off x="1858308" y="1735212"/>
        <a:ext cx="1213526" cy="980928"/>
      </dsp:txXfrm>
    </dsp:sp>
    <dsp:sp modelId="{4E85120D-685E-4042-9AC1-B1EFF6D49A78}">
      <dsp:nvSpPr>
        <dsp:cNvPr id="0" name=""/>
        <dsp:cNvSpPr/>
      </dsp:nvSpPr>
      <dsp:spPr>
        <a:xfrm rot="16200000">
          <a:off x="2300560" y="1224224"/>
          <a:ext cx="329022" cy="419802"/>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endParaRPr>
        </a:p>
      </dsp:txBody>
      <dsp:txXfrm rot="16200000">
        <a:off x="2300560" y="1224224"/>
        <a:ext cx="329022" cy="419802"/>
      </dsp:txXfrm>
    </dsp:sp>
    <dsp:sp modelId="{068D7ABF-DA6A-4095-A3E4-16DD6EA7B46B}">
      <dsp:nvSpPr>
        <dsp:cNvPr id="0" name=""/>
        <dsp:cNvSpPr/>
      </dsp:nvSpPr>
      <dsp:spPr>
        <a:xfrm>
          <a:off x="1786870" y="3174"/>
          <a:ext cx="1356403" cy="111124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smtClean="0"/>
            <a:t>Regional Development Agencies</a:t>
          </a:r>
          <a:endParaRPr lang="en-US" sz="1100" b="1" kern="1200" dirty="0"/>
        </a:p>
      </dsp:txBody>
      <dsp:txXfrm>
        <a:off x="1786870" y="3174"/>
        <a:ext cx="1356403" cy="1111241"/>
      </dsp:txXfrm>
    </dsp:sp>
    <dsp:sp modelId="{9CC349A7-CA11-448B-98D5-6FCFCE1C223C}">
      <dsp:nvSpPr>
        <dsp:cNvPr id="0" name=""/>
        <dsp:cNvSpPr/>
      </dsp:nvSpPr>
      <dsp:spPr>
        <a:xfrm rot="19285714">
          <a:off x="2954207" y="1519845"/>
          <a:ext cx="265483" cy="419802"/>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endParaRPr>
        </a:p>
      </dsp:txBody>
      <dsp:txXfrm rot="19285714">
        <a:off x="2954207" y="1519845"/>
        <a:ext cx="265483" cy="419802"/>
      </dsp:txXfrm>
    </dsp:sp>
    <dsp:sp modelId="{FBA5E740-A5D1-400E-A9E5-F0E6035E5B47}">
      <dsp:nvSpPr>
        <dsp:cNvPr id="0" name=""/>
        <dsp:cNvSpPr/>
      </dsp:nvSpPr>
      <dsp:spPr>
        <a:xfrm>
          <a:off x="3106965" y="630772"/>
          <a:ext cx="1322654" cy="111124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smtClean="0"/>
            <a:t>Local Councils </a:t>
          </a:r>
          <a:endParaRPr lang="en-US" sz="1100" b="1" kern="1200" dirty="0"/>
        </a:p>
      </dsp:txBody>
      <dsp:txXfrm>
        <a:off x="3106965" y="630772"/>
        <a:ext cx="1322654" cy="1111241"/>
      </dsp:txXfrm>
    </dsp:sp>
    <dsp:sp modelId="{EEC7324C-F396-4A75-9720-2C237FFB8E2B}">
      <dsp:nvSpPr>
        <dsp:cNvPr id="0" name=""/>
        <dsp:cNvSpPr/>
      </dsp:nvSpPr>
      <dsp:spPr>
        <a:xfrm rot="771429">
          <a:off x="3128179" y="2190166"/>
          <a:ext cx="201902" cy="419802"/>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endParaRPr>
        </a:p>
      </dsp:txBody>
      <dsp:txXfrm rot="771429">
        <a:off x="3128179" y="2190166"/>
        <a:ext cx="201902" cy="419802"/>
      </dsp:txXfrm>
    </dsp:sp>
    <dsp:sp modelId="{98F3F7AB-D0E2-42E6-A16B-452071FD3857}">
      <dsp:nvSpPr>
        <dsp:cNvPr id="0" name=""/>
        <dsp:cNvSpPr/>
      </dsp:nvSpPr>
      <dsp:spPr>
        <a:xfrm>
          <a:off x="3393513" y="2040972"/>
          <a:ext cx="1393296" cy="111124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smtClean="0"/>
            <a:t>Business and</a:t>
          </a:r>
        </a:p>
        <a:p>
          <a:pPr lvl="0" algn="ctr" defTabSz="488950">
            <a:lnSpc>
              <a:spcPct val="90000"/>
            </a:lnSpc>
            <a:spcBef>
              <a:spcPct val="0"/>
            </a:spcBef>
            <a:spcAft>
              <a:spcPct val="35000"/>
            </a:spcAft>
          </a:pPr>
          <a:r>
            <a:rPr lang="en-GB" sz="1100" b="1" kern="1200" smtClean="0"/>
            <a:t>Industry </a:t>
          </a:r>
          <a:endParaRPr lang="en-US" sz="1100" b="1" kern="1200" dirty="0"/>
        </a:p>
      </dsp:txBody>
      <dsp:txXfrm>
        <a:off x="3393513" y="2040972"/>
        <a:ext cx="1393296" cy="1111241"/>
      </dsp:txXfrm>
    </dsp:sp>
    <dsp:sp modelId="{6BE1B984-F9AE-4803-A36C-1A1DCBA130C7}">
      <dsp:nvSpPr>
        <dsp:cNvPr id="0" name=""/>
        <dsp:cNvSpPr/>
      </dsp:nvSpPr>
      <dsp:spPr>
        <a:xfrm rot="3857143">
          <a:off x="2653153" y="2729289"/>
          <a:ext cx="311056" cy="419802"/>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endParaRPr>
        </a:p>
      </dsp:txBody>
      <dsp:txXfrm rot="3857143">
        <a:off x="2653153" y="2729289"/>
        <a:ext cx="311056" cy="419802"/>
      </dsp:txXfrm>
    </dsp:sp>
    <dsp:sp modelId="{834681A3-016A-44C5-A6A2-4BEE9FB25749}">
      <dsp:nvSpPr>
        <dsp:cNvPr id="0" name=""/>
        <dsp:cNvSpPr/>
      </dsp:nvSpPr>
      <dsp:spPr>
        <a:xfrm>
          <a:off x="2518493" y="3171864"/>
          <a:ext cx="1339623" cy="111124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smtClean="0"/>
            <a:t>Local people and communities </a:t>
          </a:r>
          <a:endParaRPr lang="en-US" sz="1100" b="1" kern="1200" dirty="0"/>
        </a:p>
      </dsp:txBody>
      <dsp:txXfrm>
        <a:off x="2518493" y="3171864"/>
        <a:ext cx="1339623" cy="1111241"/>
      </dsp:txXfrm>
    </dsp:sp>
    <dsp:sp modelId="{9C1CD074-8154-48B8-9222-ABE9612A2312}">
      <dsp:nvSpPr>
        <dsp:cNvPr id="0" name=""/>
        <dsp:cNvSpPr/>
      </dsp:nvSpPr>
      <dsp:spPr>
        <a:xfrm rot="6942857">
          <a:off x="1965984" y="2729242"/>
          <a:ext cx="310999" cy="419802"/>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endParaRPr>
        </a:p>
      </dsp:txBody>
      <dsp:txXfrm rot="6942857">
        <a:off x="1965984" y="2729242"/>
        <a:ext cx="310999" cy="419802"/>
      </dsp:txXfrm>
    </dsp:sp>
    <dsp:sp modelId="{25D83C4D-B57C-46F9-AB55-D3E3B5733643}">
      <dsp:nvSpPr>
        <dsp:cNvPr id="0" name=""/>
        <dsp:cNvSpPr/>
      </dsp:nvSpPr>
      <dsp:spPr>
        <a:xfrm>
          <a:off x="1071110" y="3171864"/>
          <a:ext cx="1341456" cy="111124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smtClean="0"/>
            <a:t>Charities </a:t>
          </a:r>
          <a:endParaRPr lang="en-US" sz="1200" b="1" kern="1200" dirty="0"/>
        </a:p>
      </dsp:txBody>
      <dsp:txXfrm>
        <a:off x="1071110" y="3171864"/>
        <a:ext cx="1341456" cy="1111241"/>
      </dsp:txXfrm>
    </dsp:sp>
    <dsp:sp modelId="{E2F1E109-6F49-4324-A976-E39ADABD05A6}">
      <dsp:nvSpPr>
        <dsp:cNvPr id="0" name=""/>
        <dsp:cNvSpPr/>
      </dsp:nvSpPr>
      <dsp:spPr>
        <a:xfrm rot="10028571">
          <a:off x="1600682" y="2190076"/>
          <a:ext cx="201456" cy="419802"/>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endParaRPr>
        </a:p>
      </dsp:txBody>
      <dsp:txXfrm rot="10028571">
        <a:off x="1600682" y="2190076"/>
        <a:ext cx="201456" cy="419802"/>
      </dsp:txXfrm>
    </dsp:sp>
    <dsp:sp modelId="{CBC38970-4C2C-4784-A0A0-DE8130384952}">
      <dsp:nvSpPr>
        <dsp:cNvPr id="0" name=""/>
        <dsp:cNvSpPr/>
      </dsp:nvSpPr>
      <dsp:spPr>
        <a:xfrm>
          <a:off x="142411" y="2040972"/>
          <a:ext cx="1395140" cy="111124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smtClean="0"/>
            <a:t>Property developers </a:t>
          </a:r>
          <a:endParaRPr lang="en-US" sz="1100" b="1" kern="1200" dirty="0"/>
        </a:p>
      </dsp:txBody>
      <dsp:txXfrm>
        <a:off x="142411" y="2040972"/>
        <a:ext cx="1395140" cy="1111241"/>
      </dsp:txXfrm>
    </dsp:sp>
    <dsp:sp modelId="{61B2F529-2E15-47F9-9655-D7C8C4529617}">
      <dsp:nvSpPr>
        <dsp:cNvPr id="0" name=""/>
        <dsp:cNvSpPr/>
      </dsp:nvSpPr>
      <dsp:spPr>
        <a:xfrm rot="13114286">
          <a:off x="1731394" y="1529675"/>
          <a:ext cx="248254" cy="419802"/>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endParaRPr>
        </a:p>
      </dsp:txBody>
      <dsp:txXfrm rot="13114286">
        <a:off x="1731394" y="1529675"/>
        <a:ext cx="248254" cy="419802"/>
      </dsp:txXfrm>
    </dsp:sp>
    <dsp:sp modelId="{94B6DCEE-448C-4243-8BB8-8688FE9D121A}">
      <dsp:nvSpPr>
        <dsp:cNvPr id="0" name=""/>
        <dsp:cNvSpPr/>
      </dsp:nvSpPr>
      <dsp:spPr>
        <a:xfrm>
          <a:off x="428626" y="630772"/>
          <a:ext cx="1466449" cy="111124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smtClean="0"/>
            <a:t>European (EU) Money </a:t>
          </a:r>
          <a:endParaRPr lang="en-US" sz="1200" b="1" kern="1200" dirty="0"/>
        </a:p>
      </dsp:txBody>
      <dsp:txXfrm>
        <a:off x="428626" y="630772"/>
        <a:ext cx="1466449" cy="111124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208EEE-EDC1-4F34-98AC-46270EF56B05}">
      <dsp:nvSpPr>
        <dsp:cNvPr id="0" name=""/>
        <dsp:cNvSpPr/>
      </dsp:nvSpPr>
      <dsp:spPr>
        <a:xfrm>
          <a:off x="0" y="0"/>
          <a:ext cx="2881322"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Time to rebrand</a:t>
          </a:r>
          <a:endParaRPr lang="en-GB" sz="1600" kern="1200" dirty="0"/>
        </a:p>
        <a:p>
          <a:pPr marL="114300" lvl="1" indent="-114300" algn="l" defTabSz="533400">
            <a:lnSpc>
              <a:spcPct val="90000"/>
            </a:lnSpc>
            <a:spcBef>
              <a:spcPct val="0"/>
            </a:spcBef>
            <a:spcAft>
              <a:spcPct val="15000"/>
            </a:spcAft>
            <a:buChar char="••"/>
          </a:pPr>
          <a:r>
            <a:rPr lang="en-GB" sz="1200" kern="1200" dirty="0" smtClean="0"/>
            <a:t>Profile of places</a:t>
          </a:r>
          <a:endParaRPr lang="en-GB" sz="1200" kern="1200" dirty="0"/>
        </a:p>
      </dsp:txBody>
      <dsp:txXfrm>
        <a:off x="670720" y="0"/>
        <a:ext cx="2210601" cy="944562"/>
      </dsp:txXfrm>
    </dsp:sp>
    <dsp:sp modelId="{1FA2A4A3-BFCE-4541-8703-1BA0B0CA74C6}">
      <dsp:nvSpPr>
        <dsp:cNvPr id="0" name=""/>
        <dsp:cNvSpPr/>
      </dsp:nvSpPr>
      <dsp:spPr>
        <a:xfrm>
          <a:off x="94456" y="94456"/>
          <a:ext cx="576264" cy="75564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B47C1-4974-4F36-A2DE-F63DFFC0BC29}">
      <dsp:nvSpPr>
        <dsp:cNvPr id="0" name=""/>
        <dsp:cNvSpPr/>
      </dsp:nvSpPr>
      <dsp:spPr>
        <a:xfrm>
          <a:off x="0" y="1039018"/>
          <a:ext cx="2881322"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Rebranding strategies</a:t>
          </a:r>
          <a:endParaRPr lang="en-GB" sz="1600" kern="1200" dirty="0"/>
        </a:p>
        <a:p>
          <a:pPr marL="114300" lvl="1" indent="-114300" algn="l" defTabSz="533400">
            <a:lnSpc>
              <a:spcPct val="90000"/>
            </a:lnSpc>
            <a:spcBef>
              <a:spcPct val="0"/>
            </a:spcBef>
            <a:spcAft>
              <a:spcPct val="15000"/>
            </a:spcAft>
            <a:buChar char="••"/>
          </a:pPr>
          <a:r>
            <a:rPr lang="en-GB" sz="1200" kern="1200" dirty="0" smtClean="0"/>
            <a:t>Rural strategies</a:t>
          </a:r>
          <a:endParaRPr lang="en-GB" sz="1200" kern="1200" dirty="0"/>
        </a:p>
        <a:p>
          <a:pPr marL="114300" lvl="1" indent="-114300" algn="l" defTabSz="533400">
            <a:lnSpc>
              <a:spcPct val="90000"/>
            </a:lnSpc>
            <a:spcBef>
              <a:spcPct val="0"/>
            </a:spcBef>
            <a:spcAft>
              <a:spcPct val="15000"/>
            </a:spcAft>
            <a:buChar char="••"/>
          </a:pPr>
          <a:r>
            <a:rPr lang="en-GB" sz="1200" kern="1200" dirty="0" smtClean="0"/>
            <a:t>Urban strategies</a:t>
          </a:r>
          <a:endParaRPr lang="en-GB" sz="1200" kern="1200" dirty="0"/>
        </a:p>
      </dsp:txBody>
      <dsp:txXfrm>
        <a:off x="670720" y="1039018"/>
        <a:ext cx="2210601" cy="944562"/>
      </dsp:txXfrm>
    </dsp:sp>
    <dsp:sp modelId="{47EFE5C1-BCF4-442C-879A-498E3DD14958}">
      <dsp:nvSpPr>
        <dsp:cNvPr id="0" name=""/>
        <dsp:cNvSpPr/>
      </dsp:nvSpPr>
      <dsp:spPr>
        <a:xfrm>
          <a:off x="94456" y="1133474"/>
          <a:ext cx="576264" cy="75564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AC2DBC-A858-42B3-85D0-6768E7D0D6FE}">
      <dsp:nvSpPr>
        <dsp:cNvPr id="0" name=""/>
        <dsp:cNvSpPr/>
      </dsp:nvSpPr>
      <dsp:spPr>
        <a:xfrm>
          <a:off x="0" y="2078037"/>
          <a:ext cx="2881322"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Managing rural rebranding</a:t>
          </a:r>
          <a:endParaRPr lang="en-GB" sz="1600" kern="1200" dirty="0"/>
        </a:p>
        <a:p>
          <a:pPr marL="114300" lvl="1" indent="-114300" algn="l" defTabSz="533400">
            <a:lnSpc>
              <a:spcPct val="90000"/>
            </a:lnSpc>
            <a:spcBef>
              <a:spcPct val="0"/>
            </a:spcBef>
            <a:spcAft>
              <a:spcPct val="15000"/>
            </a:spcAft>
            <a:buChar char="••"/>
          </a:pPr>
          <a:r>
            <a:rPr lang="en-GB" sz="1200" kern="1200" dirty="0" smtClean="0"/>
            <a:t>Assess success of schemes</a:t>
          </a:r>
          <a:endParaRPr lang="en-GB" sz="1200" kern="1200" dirty="0"/>
        </a:p>
      </dsp:txBody>
      <dsp:txXfrm>
        <a:off x="670720" y="2078037"/>
        <a:ext cx="2210601" cy="944562"/>
      </dsp:txXfrm>
    </dsp:sp>
    <dsp:sp modelId="{473DF82D-995C-4C68-990B-E6F367B93617}">
      <dsp:nvSpPr>
        <dsp:cNvPr id="0" name=""/>
        <dsp:cNvSpPr/>
      </dsp:nvSpPr>
      <dsp:spPr>
        <a:xfrm>
          <a:off x="94456" y="2172493"/>
          <a:ext cx="576264" cy="75564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B278DB-6F15-4E7F-9B14-0F4B9133BB8E}">
      <dsp:nvSpPr>
        <dsp:cNvPr id="0" name=""/>
        <dsp:cNvSpPr/>
      </dsp:nvSpPr>
      <dsp:spPr>
        <a:xfrm>
          <a:off x="0" y="3117056"/>
          <a:ext cx="2881322" cy="944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Managing urban rebranding</a:t>
          </a:r>
          <a:endParaRPr lang="en-GB" sz="1600" kern="1200" dirty="0"/>
        </a:p>
        <a:p>
          <a:pPr marL="114300" lvl="1" indent="-114300" algn="l" defTabSz="533400">
            <a:lnSpc>
              <a:spcPct val="90000"/>
            </a:lnSpc>
            <a:spcBef>
              <a:spcPct val="0"/>
            </a:spcBef>
            <a:spcAft>
              <a:spcPct val="15000"/>
            </a:spcAft>
            <a:buChar char="••"/>
          </a:pPr>
          <a:r>
            <a:rPr lang="en-GB" sz="1200" kern="1200" dirty="0" smtClean="0"/>
            <a:t>Assess success of schemes</a:t>
          </a:r>
          <a:endParaRPr lang="en-GB" sz="1200" kern="1200" dirty="0"/>
        </a:p>
      </dsp:txBody>
      <dsp:txXfrm>
        <a:off x="670720" y="3117056"/>
        <a:ext cx="2210601" cy="944562"/>
      </dsp:txXfrm>
    </dsp:sp>
    <dsp:sp modelId="{EB853D6E-06E3-489D-BEA4-E164C7288F67}">
      <dsp:nvSpPr>
        <dsp:cNvPr id="0" name=""/>
        <dsp:cNvSpPr/>
      </dsp:nvSpPr>
      <dsp:spPr>
        <a:xfrm>
          <a:off x="94456" y="3211512"/>
          <a:ext cx="576264" cy="755649"/>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915C0D-A7CA-4697-AB11-1E34DB2E55A9}" type="datetimeFigureOut">
              <a:rPr lang="en-US" smtClean="0"/>
              <a:pPr/>
              <a:t>4/12/2010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7C57E1-18F0-4768-B7FB-2091838FC8F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24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7C57E1-18F0-4768-B7FB-2091838FC8F5}"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398838" y="3190875"/>
            <a:ext cx="5248275" cy="866775"/>
          </a:xfrm>
        </p:spPr>
        <p:txBody>
          <a:bodyPr lIns="0" rIns="0" anchor="b"/>
          <a:lstStyle>
            <a:lvl1pPr>
              <a:defRPr sz="2800">
                <a:solidFill>
                  <a:schemeClr val="bg1"/>
                </a:solidFill>
              </a:defRPr>
            </a:lvl1pPr>
          </a:lstStyle>
          <a:p>
            <a:r>
              <a:rPr lang="en-US" smtClean="0"/>
              <a:t>Click to edit Master title style</a:t>
            </a:r>
            <a:endParaRPr lang="en-GB"/>
          </a:p>
        </p:txBody>
      </p:sp>
      <p:sp>
        <p:nvSpPr>
          <p:cNvPr id="58371" name="Rectangle 3"/>
          <p:cNvSpPr>
            <a:spLocks noGrp="1" noChangeArrowheads="1"/>
          </p:cNvSpPr>
          <p:nvPr>
            <p:ph type="subTitle" idx="1"/>
          </p:nvPr>
        </p:nvSpPr>
        <p:spPr>
          <a:xfrm>
            <a:off x="3403600" y="4059238"/>
            <a:ext cx="5259388" cy="690562"/>
          </a:xfrm>
        </p:spPr>
        <p:txBody>
          <a:bodyPr lIns="0" rIns="0"/>
          <a:lstStyle>
            <a:lvl1pPr marL="0" indent="0">
              <a:buFontTx/>
              <a:buNone/>
              <a:defRPr sz="1800">
                <a:solidFill>
                  <a:schemeClr val="bg1"/>
                </a:solidFill>
              </a:defRPr>
            </a:lvl1pPr>
          </a:lstStyle>
          <a:p>
            <a:r>
              <a:rPr lang="en-US" smtClean="0"/>
              <a:t>Click to edit Master subtitle style</a:t>
            </a:r>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1035050"/>
            <a:ext cx="2138363" cy="5691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35050"/>
            <a:ext cx="6267450" cy="5691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173538" cy="512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3138" y="1600200"/>
            <a:ext cx="4173537" cy="512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2013" y="1035050"/>
            <a:ext cx="6883400" cy="717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499475" cy="5126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Trebuchet MS" pitchFamily="34" charset="0"/>
          <a:cs typeface="Arial" charset="0"/>
        </a:defRPr>
      </a:lvl2pPr>
      <a:lvl3pPr algn="l" rtl="0" eaLnBrk="0" fontAlgn="base" hangingPunct="0">
        <a:lnSpc>
          <a:spcPct val="90000"/>
        </a:lnSpc>
        <a:spcBef>
          <a:spcPct val="0"/>
        </a:spcBef>
        <a:spcAft>
          <a:spcPct val="0"/>
        </a:spcAft>
        <a:defRPr sz="2400">
          <a:solidFill>
            <a:schemeClr val="tx1"/>
          </a:solidFill>
          <a:latin typeface="Trebuchet MS" pitchFamily="34" charset="0"/>
          <a:cs typeface="Arial" charset="0"/>
        </a:defRPr>
      </a:lvl3pPr>
      <a:lvl4pPr algn="l" rtl="0" eaLnBrk="0" fontAlgn="base" hangingPunct="0">
        <a:lnSpc>
          <a:spcPct val="90000"/>
        </a:lnSpc>
        <a:spcBef>
          <a:spcPct val="0"/>
        </a:spcBef>
        <a:spcAft>
          <a:spcPct val="0"/>
        </a:spcAft>
        <a:defRPr sz="2400">
          <a:solidFill>
            <a:schemeClr val="tx1"/>
          </a:solidFill>
          <a:latin typeface="Trebuchet MS" pitchFamily="34" charset="0"/>
          <a:cs typeface="Arial" charset="0"/>
        </a:defRPr>
      </a:lvl4pPr>
      <a:lvl5pPr algn="l" rtl="0" eaLnBrk="0" fontAlgn="base" hangingPunct="0">
        <a:lnSpc>
          <a:spcPct val="90000"/>
        </a:lnSpc>
        <a:spcBef>
          <a:spcPct val="0"/>
        </a:spcBef>
        <a:spcAft>
          <a:spcPct val="0"/>
        </a:spcAft>
        <a:defRPr sz="2400">
          <a:solidFill>
            <a:schemeClr val="tx1"/>
          </a:solidFill>
          <a:latin typeface="Trebuchet MS" pitchFamily="34" charset="0"/>
          <a:cs typeface="Arial" charset="0"/>
        </a:defRPr>
      </a:lvl5pPr>
      <a:lvl6pPr marL="457200" algn="l" rtl="0" eaLnBrk="1" fontAlgn="base" hangingPunct="1">
        <a:lnSpc>
          <a:spcPct val="90000"/>
        </a:lnSpc>
        <a:spcBef>
          <a:spcPct val="0"/>
        </a:spcBef>
        <a:spcAft>
          <a:spcPct val="0"/>
        </a:spcAft>
        <a:defRPr sz="2400">
          <a:solidFill>
            <a:schemeClr val="tx1"/>
          </a:solidFill>
          <a:latin typeface="Trebuchet MS" pitchFamily="34" charset="0"/>
          <a:cs typeface="Arial" charset="0"/>
        </a:defRPr>
      </a:lvl6pPr>
      <a:lvl7pPr marL="914400" algn="l" rtl="0" eaLnBrk="1" fontAlgn="base" hangingPunct="1">
        <a:lnSpc>
          <a:spcPct val="90000"/>
        </a:lnSpc>
        <a:spcBef>
          <a:spcPct val="0"/>
        </a:spcBef>
        <a:spcAft>
          <a:spcPct val="0"/>
        </a:spcAft>
        <a:defRPr sz="2400">
          <a:solidFill>
            <a:schemeClr val="tx1"/>
          </a:solidFill>
          <a:latin typeface="Trebuchet MS" pitchFamily="34" charset="0"/>
          <a:cs typeface="Arial" charset="0"/>
        </a:defRPr>
      </a:lvl7pPr>
      <a:lvl8pPr marL="1371600" algn="l" rtl="0" eaLnBrk="1" fontAlgn="base" hangingPunct="1">
        <a:lnSpc>
          <a:spcPct val="90000"/>
        </a:lnSpc>
        <a:spcBef>
          <a:spcPct val="0"/>
        </a:spcBef>
        <a:spcAft>
          <a:spcPct val="0"/>
        </a:spcAft>
        <a:defRPr sz="2400">
          <a:solidFill>
            <a:schemeClr val="tx1"/>
          </a:solidFill>
          <a:latin typeface="Trebuchet MS" pitchFamily="34" charset="0"/>
          <a:cs typeface="Arial" charset="0"/>
        </a:defRPr>
      </a:lvl8pPr>
      <a:lvl9pPr marL="1828800" algn="l" rtl="0" eaLnBrk="1" fontAlgn="base" hangingPunct="1">
        <a:lnSpc>
          <a:spcPct val="90000"/>
        </a:lnSpc>
        <a:spcBef>
          <a:spcPct val="0"/>
        </a:spcBef>
        <a:spcAft>
          <a:spcPct val="0"/>
        </a:spcAft>
        <a:defRPr sz="2400">
          <a:solidFill>
            <a:schemeClr val="tx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tx2"/>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tx2"/>
        </a:buClr>
        <a:buChar char="»"/>
        <a:defRPr sz="1400">
          <a:solidFill>
            <a:schemeClr val="tx1"/>
          </a:solidFill>
          <a:latin typeface="+mn-lt"/>
          <a:cs typeface="+mn-cs"/>
        </a:defRPr>
      </a:lvl6pPr>
      <a:lvl7pPr marL="2971800" indent="-228600" algn="l" rtl="0" eaLnBrk="1" fontAlgn="base" hangingPunct="1">
        <a:spcBef>
          <a:spcPct val="20000"/>
        </a:spcBef>
        <a:spcAft>
          <a:spcPct val="0"/>
        </a:spcAft>
        <a:buClr>
          <a:schemeClr val="tx2"/>
        </a:buClr>
        <a:buChar char="»"/>
        <a:defRPr sz="1400">
          <a:solidFill>
            <a:schemeClr val="tx1"/>
          </a:solidFill>
          <a:latin typeface="+mn-lt"/>
          <a:cs typeface="+mn-cs"/>
        </a:defRPr>
      </a:lvl7pPr>
      <a:lvl8pPr marL="3429000" indent="-228600" algn="l" rtl="0" eaLnBrk="1" fontAlgn="base" hangingPunct="1">
        <a:spcBef>
          <a:spcPct val="20000"/>
        </a:spcBef>
        <a:spcAft>
          <a:spcPct val="0"/>
        </a:spcAft>
        <a:buClr>
          <a:schemeClr val="tx2"/>
        </a:buClr>
        <a:buChar char="»"/>
        <a:defRPr sz="1400">
          <a:solidFill>
            <a:schemeClr val="tx1"/>
          </a:solidFill>
          <a:latin typeface="+mn-lt"/>
          <a:cs typeface="+mn-cs"/>
        </a:defRPr>
      </a:lvl8pPr>
      <a:lvl9pPr marL="3886200" indent="-228600" algn="l" rtl="0" eaLnBrk="1" fontAlgn="base" hangingPunct="1">
        <a:spcBef>
          <a:spcPct val="20000"/>
        </a:spcBef>
        <a:spcAft>
          <a:spcPct val="0"/>
        </a:spcAft>
        <a:buClr>
          <a:schemeClr val="tx2"/>
        </a:buClr>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slide" Target="slide13.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slide" Target="slide2.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1.gif"/><Relationship Id="rId11" Type="http://schemas.openxmlformats.org/officeDocument/2006/relationships/slide" Target="slide2.xml"/><Relationship Id="rId5" Type="http://schemas.openxmlformats.org/officeDocument/2006/relationships/image" Target="../media/image40.gif"/><Relationship Id="rId10" Type="http://schemas.openxmlformats.org/officeDocument/2006/relationships/image" Target="../media/image45.png"/><Relationship Id="rId4" Type="http://schemas.openxmlformats.org/officeDocument/2006/relationships/hyperlink" Target="http://www.crwflags.com/fotw/images/g/gb_cadw.gif" TargetMode="External"/><Relationship Id="rId9"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slide" Target="slide2.xml"/><Relationship Id="rId5" Type="http://schemas.openxmlformats.org/officeDocument/2006/relationships/image" Target="../media/image48.pn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http://cache4.asset-cache.net/xc/90790472.jpg?v=1&amp;c=IWSAsset&amp;k=2&amp;d=77BFBA49EF878921CC759DF4EBAC47D0E72649B0067FE7479CC1592434EED2C41FDA587AAA00EB89E30A760B0D811297"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londonprofiler.org/"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geography"/>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13314" name="Title 1"/>
          <p:cNvSpPr>
            <a:spLocks noGrp="1"/>
          </p:cNvSpPr>
          <p:nvPr>
            <p:ph type="ctrTitle"/>
          </p:nvPr>
        </p:nvSpPr>
        <p:spPr>
          <a:xfrm>
            <a:off x="323850" y="4652963"/>
            <a:ext cx="7772400" cy="1470025"/>
          </a:xfrm>
        </p:spPr>
        <p:txBody>
          <a:bodyPr/>
          <a:lstStyle/>
          <a:p>
            <a:pPr eaLnBrk="1" hangingPunct="1"/>
            <a:r>
              <a:rPr lang="en-GB" dirty="0" smtClean="0"/>
              <a:t>6GEO2 Unit 2 Geographical Investigations – Student Guide: </a:t>
            </a:r>
            <a:r>
              <a:rPr lang="en-GB" b="1" dirty="0" smtClean="0"/>
              <a:t>Rebranding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28662" y="785794"/>
            <a:ext cx="6883400" cy="500066"/>
          </a:xfrm>
        </p:spPr>
        <p:txBody>
          <a:bodyPr/>
          <a:lstStyle/>
          <a:p>
            <a:r>
              <a:rPr lang="en-GB" b="1" dirty="0" smtClean="0"/>
              <a:t>Rebranding – the options </a:t>
            </a:r>
            <a:endParaRPr lang="en-US" dirty="0" smtClean="0"/>
          </a:p>
        </p:txBody>
      </p:sp>
      <p:sp>
        <p:nvSpPr>
          <p:cNvPr id="21507" name="Content Placeholder 2"/>
          <p:cNvSpPr>
            <a:spLocks noGrp="1"/>
          </p:cNvSpPr>
          <p:nvPr>
            <p:ph sz="half" idx="1"/>
          </p:nvPr>
        </p:nvSpPr>
        <p:spPr>
          <a:xfrm>
            <a:off x="428596" y="1357299"/>
            <a:ext cx="5286412" cy="4500594"/>
          </a:xfrm>
        </p:spPr>
        <p:txBody>
          <a:bodyPr/>
          <a:lstStyle/>
          <a:p>
            <a:pPr>
              <a:buNone/>
            </a:pPr>
            <a:r>
              <a:rPr lang="en-GB" sz="2000" dirty="0" smtClean="0"/>
              <a:t>Rebranding usually has a number of aims:</a:t>
            </a:r>
            <a:r>
              <a:rPr lang="en-GB" sz="2000" b="1" dirty="0" smtClean="0"/>
              <a:t> </a:t>
            </a:r>
            <a:endParaRPr lang="en-US" sz="2000" dirty="0" smtClean="0"/>
          </a:p>
          <a:p>
            <a:r>
              <a:rPr lang="en-GB" sz="1600" b="1" i="1" dirty="0" smtClean="0">
                <a:solidFill>
                  <a:srgbClr val="FF0000"/>
                </a:solidFill>
              </a:rPr>
              <a:t>Economic: </a:t>
            </a:r>
            <a:r>
              <a:rPr lang="en-GB" sz="1600" i="1" dirty="0" smtClean="0"/>
              <a:t>to replace a ‘lost’ economic sector with a new one, creating employment and a positive multiplier.</a:t>
            </a:r>
            <a:r>
              <a:rPr lang="en-GB" sz="1600" b="1" i="1" dirty="0" smtClean="0"/>
              <a:t> </a:t>
            </a:r>
            <a:endParaRPr lang="en-US" sz="1600" dirty="0" smtClean="0"/>
          </a:p>
          <a:p>
            <a:r>
              <a:rPr lang="en-GB" sz="1600" b="1" i="1" dirty="0" smtClean="0">
                <a:solidFill>
                  <a:srgbClr val="FF0000"/>
                </a:solidFill>
              </a:rPr>
              <a:t>Environmental: </a:t>
            </a:r>
            <a:r>
              <a:rPr lang="en-GB" sz="1600" i="1" dirty="0" smtClean="0"/>
              <a:t>to improve the built environment, to the point that an area is able to project a new , attractive image as a place to be, rather than a place to avoid.   </a:t>
            </a:r>
            <a:endParaRPr lang="en-US" sz="1600" dirty="0" smtClean="0"/>
          </a:p>
          <a:p>
            <a:r>
              <a:rPr lang="en-GB" sz="1600" b="1" i="1" dirty="0" smtClean="0">
                <a:solidFill>
                  <a:srgbClr val="FF0000"/>
                </a:solidFill>
              </a:rPr>
              <a:t>Social: </a:t>
            </a:r>
            <a:r>
              <a:rPr lang="en-GB" sz="1600" i="1" dirty="0" smtClean="0"/>
              <a:t>to encourage population growth, and a more diverse population in terms of age, socio-economic group and possibly culture / ethnicity.</a:t>
            </a:r>
            <a:endParaRPr lang="en-US" sz="1600" dirty="0" smtClean="0"/>
          </a:p>
          <a:p>
            <a:pPr>
              <a:buNone/>
            </a:pPr>
            <a:r>
              <a:rPr lang="en-GB" sz="2000" dirty="0" smtClean="0"/>
              <a:t>To achieve these aims, </a:t>
            </a:r>
            <a:r>
              <a:rPr lang="en-GB" sz="2000" b="1" dirty="0" smtClean="0"/>
              <a:t>regeneration</a:t>
            </a:r>
            <a:r>
              <a:rPr lang="en-GB" sz="2000" dirty="0" smtClean="0"/>
              <a:t> and</a:t>
            </a:r>
            <a:r>
              <a:rPr lang="en-GB" sz="2000" b="1" dirty="0" smtClean="0"/>
              <a:t> reimaging</a:t>
            </a:r>
            <a:r>
              <a:rPr lang="en-GB" sz="2000" dirty="0" smtClean="0"/>
              <a:t> are normally tied to a particular </a:t>
            </a:r>
            <a:r>
              <a:rPr lang="en-GB" sz="2000" b="1" dirty="0" smtClean="0"/>
              <a:t>‘brand’</a:t>
            </a:r>
            <a:r>
              <a:rPr lang="en-GB" sz="2000" dirty="0" smtClean="0"/>
              <a:t> which gives a strategy a focus and a public face. </a:t>
            </a:r>
            <a:r>
              <a:rPr lang="en-GB" sz="2000" b="1" dirty="0" err="1" smtClean="0"/>
              <a:t>Logos’s</a:t>
            </a:r>
            <a:r>
              <a:rPr lang="en-GB" sz="2000" dirty="0" smtClean="0"/>
              <a:t> have become a crucial part of this.</a:t>
            </a:r>
            <a:endParaRPr lang="en-US" sz="2000" dirty="0" smtClean="0"/>
          </a:p>
          <a:p>
            <a:endParaRPr lang="en-US" sz="2000" dirty="0" smtClean="0"/>
          </a:p>
        </p:txBody>
      </p:sp>
      <p:pic>
        <p:nvPicPr>
          <p:cNvPr id="57346" name="Picture 2" descr="http://tokyo5.files.wordpress.com/2009/02/olympics2016.jpg"/>
          <p:cNvPicPr>
            <a:picLocks noChangeAspect="1" noChangeArrowheads="1"/>
          </p:cNvPicPr>
          <p:nvPr/>
        </p:nvPicPr>
        <p:blipFill>
          <a:blip r:embed="rId3" cstate="email"/>
          <a:srcRect/>
          <a:stretch>
            <a:fillRect/>
          </a:stretch>
        </p:blipFill>
        <p:spPr bwMode="auto">
          <a:xfrm>
            <a:off x="5929322" y="1071546"/>
            <a:ext cx="2371527" cy="2252653"/>
          </a:xfrm>
          <a:prstGeom prst="rect">
            <a:avLst/>
          </a:prstGeom>
          <a:noFill/>
        </p:spPr>
      </p:pic>
      <p:pic>
        <p:nvPicPr>
          <p:cNvPr id="57348" name="Picture 4" descr="http://www.imchrisbrown.com/files/eden-logo.png"/>
          <p:cNvPicPr>
            <a:picLocks noChangeAspect="1" noChangeArrowheads="1"/>
          </p:cNvPicPr>
          <p:nvPr/>
        </p:nvPicPr>
        <p:blipFill>
          <a:blip r:embed="rId4" cstate="email"/>
          <a:srcRect/>
          <a:stretch>
            <a:fillRect/>
          </a:stretch>
        </p:blipFill>
        <p:spPr bwMode="auto">
          <a:xfrm>
            <a:off x="5929322" y="3429000"/>
            <a:ext cx="2571768" cy="1280130"/>
          </a:xfrm>
          <a:prstGeom prst="rect">
            <a:avLst/>
          </a:prstGeom>
          <a:noFill/>
        </p:spPr>
      </p:pic>
      <p:pic>
        <p:nvPicPr>
          <p:cNvPr id="57350" name="Picture 6" descr="http://www.blackpoolrainbowproject.org.uk/images/logo.jpg"/>
          <p:cNvPicPr>
            <a:picLocks noChangeAspect="1" noChangeArrowheads="1"/>
          </p:cNvPicPr>
          <p:nvPr/>
        </p:nvPicPr>
        <p:blipFill>
          <a:blip r:embed="rId5" cstate="email"/>
          <a:srcRect/>
          <a:stretch>
            <a:fillRect/>
          </a:stretch>
        </p:blipFill>
        <p:spPr bwMode="auto">
          <a:xfrm>
            <a:off x="7643834" y="4929198"/>
            <a:ext cx="785818" cy="745984"/>
          </a:xfrm>
          <a:prstGeom prst="rect">
            <a:avLst/>
          </a:prstGeom>
          <a:noFill/>
        </p:spPr>
      </p:pic>
      <p:pic>
        <p:nvPicPr>
          <p:cNvPr id="57352" name="Picture 8" descr="http://blogs.guardian.co.uk/food/rick_stein440.jpg"/>
          <p:cNvPicPr>
            <a:picLocks noChangeAspect="1" noChangeArrowheads="1"/>
          </p:cNvPicPr>
          <p:nvPr/>
        </p:nvPicPr>
        <p:blipFill>
          <a:blip r:embed="rId6" cstate="email"/>
          <a:srcRect/>
          <a:stretch>
            <a:fillRect/>
          </a:stretch>
        </p:blipFill>
        <p:spPr bwMode="auto">
          <a:xfrm>
            <a:off x="6072198" y="4786322"/>
            <a:ext cx="1428760" cy="974155"/>
          </a:xfrm>
          <a:prstGeom prst="rect">
            <a:avLst/>
          </a:prstGeom>
          <a:noFill/>
        </p:spPr>
      </p:pic>
      <p:sp>
        <p:nvSpPr>
          <p:cNvPr id="8" name="Action Button: Home 7">
            <a:hlinkClick r:id="rId7" action="ppaction://hlinksldjump" highlightClick="1"/>
          </p:cNvPr>
          <p:cNvSpPr/>
          <p:nvPr/>
        </p:nvSpPr>
        <p:spPr>
          <a:xfrm>
            <a:off x="6357938" y="6000750"/>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786563" y="1071563"/>
            <a:ext cx="2143125" cy="5411787"/>
          </a:xfrm>
        </p:spPr>
        <p:txBody>
          <a:bodyPr/>
          <a:lstStyle/>
          <a:p>
            <a:pPr>
              <a:buFont typeface="Arial" charset="0"/>
              <a:buNone/>
              <a:defRPr/>
            </a:pPr>
            <a:r>
              <a:rPr lang="en-GB" sz="2000" dirty="0" smtClean="0"/>
              <a:t>There are many different tools and ways to rebrand:</a:t>
            </a:r>
          </a:p>
          <a:p>
            <a:pPr>
              <a:defRPr/>
            </a:pPr>
            <a:r>
              <a:rPr lang="en-GB" sz="2000" b="1" dirty="0" smtClean="0">
                <a:solidFill>
                  <a:srgbClr val="FF0000"/>
                </a:solidFill>
              </a:rPr>
              <a:t>Heritage</a:t>
            </a:r>
          </a:p>
          <a:p>
            <a:pPr>
              <a:defRPr/>
            </a:pPr>
            <a:r>
              <a:rPr lang="en-GB" sz="2000" b="1" dirty="0" smtClean="0">
                <a:solidFill>
                  <a:srgbClr val="FF0000"/>
                </a:solidFill>
              </a:rPr>
              <a:t>Retail</a:t>
            </a:r>
          </a:p>
          <a:p>
            <a:pPr>
              <a:defRPr/>
            </a:pPr>
            <a:r>
              <a:rPr lang="en-GB" sz="2000" b="1" dirty="0" smtClean="0">
                <a:solidFill>
                  <a:srgbClr val="FF0000"/>
                </a:solidFill>
              </a:rPr>
              <a:t>Sport &amp; Leisure</a:t>
            </a:r>
          </a:p>
          <a:p>
            <a:pPr>
              <a:defRPr/>
            </a:pPr>
            <a:r>
              <a:rPr lang="en-GB" sz="2000" b="1" dirty="0" smtClean="0">
                <a:solidFill>
                  <a:srgbClr val="FF0000"/>
                </a:solidFill>
              </a:rPr>
              <a:t>Media, arts &amp; culture</a:t>
            </a:r>
          </a:p>
          <a:p>
            <a:pPr>
              <a:defRPr/>
            </a:pPr>
            <a:r>
              <a:rPr lang="en-GB" sz="2000" b="1" dirty="0" smtClean="0">
                <a:solidFill>
                  <a:srgbClr val="FF0000"/>
                </a:solidFill>
              </a:rPr>
              <a:t>Science </a:t>
            </a:r>
          </a:p>
          <a:p>
            <a:pPr>
              <a:defRPr/>
            </a:pPr>
            <a:r>
              <a:rPr lang="en-GB" sz="2000" b="1" dirty="0" smtClean="0">
                <a:solidFill>
                  <a:srgbClr val="FF0000"/>
                </a:solidFill>
              </a:rPr>
              <a:t>Green / sustainable  </a:t>
            </a:r>
            <a:endParaRPr lang="en-US" sz="2000" b="1" dirty="0">
              <a:solidFill>
                <a:srgbClr val="FF0000"/>
              </a:solidFill>
            </a:endParaRPr>
          </a:p>
        </p:txBody>
      </p:sp>
      <p:pic>
        <p:nvPicPr>
          <p:cNvPr id="23555" name="Picture 2"/>
          <p:cNvPicPr>
            <a:picLocks noGrp="1" noChangeAspect="1" noChangeArrowheads="1"/>
          </p:cNvPicPr>
          <p:nvPr>
            <p:ph sz="half" idx="1"/>
          </p:nvPr>
        </p:nvPicPr>
        <p:blipFill>
          <a:blip r:embed="rId3" cstate="email"/>
          <a:srcRect/>
          <a:stretch>
            <a:fillRect/>
          </a:stretch>
        </p:blipFill>
        <p:spPr>
          <a:xfrm>
            <a:off x="214282" y="642918"/>
            <a:ext cx="6357937" cy="5984875"/>
          </a:xfrm>
          <a:noFill/>
        </p:spPr>
      </p:pic>
      <p:sp>
        <p:nvSpPr>
          <p:cNvPr id="5" name="Action Button: Home 4">
            <a:hlinkClick r:id="rId4" action="ppaction://hlinksldjump" highlightClick="1"/>
          </p:cNvPr>
          <p:cNvSpPr/>
          <p:nvPr/>
        </p:nvSpPr>
        <p:spPr>
          <a:xfrm>
            <a:off x="6572264" y="6143644"/>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71538" y="714356"/>
            <a:ext cx="6883400" cy="717550"/>
          </a:xfrm>
        </p:spPr>
        <p:txBody>
          <a:bodyPr/>
          <a:lstStyle/>
          <a:p>
            <a:r>
              <a:rPr lang="en-GB" b="1" dirty="0" smtClean="0"/>
              <a:t>Rebranding players</a:t>
            </a:r>
            <a:endParaRPr lang="en-US" dirty="0" smtClean="0"/>
          </a:p>
        </p:txBody>
      </p:sp>
      <p:sp>
        <p:nvSpPr>
          <p:cNvPr id="25603" name="Content Placeholder 2"/>
          <p:cNvSpPr>
            <a:spLocks noGrp="1"/>
          </p:cNvSpPr>
          <p:nvPr>
            <p:ph sz="half" idx="1"/>
          </p:nvPr>
        </p:nvSpPr>
        <p:spPr>
          <a:xfrm>
            <a:off x="357158" y="1285860"/>
            <a:ext cx="3000396" cy="4000527"/>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sz="1800" dirty="0" smtClean="0"/>
              <a:t>It is important to understand </a:t>
            </a:r>
            <a:r>
              <a:rPr lang="en-GB" sz="1800" b="1" dirty="0" smtClean="0"/>
              <a:t>who</a:t>
            </a:r>
            <a:r>
              <a:rPr lang="en-GB" sz="1800" dirty="0" smtClean="0"/>
              <a:t> is responsible for rebranding. </a:t>
            </a:r>
          </a:p>
          <a:p>
            <a:r>
              <a:rPr lang="en-GB" sz="1800" dirty="0" smtClean="0"/>
              <a:t>In the UK it does not ‘just happen’. There are always key players but these differ depending on the type and location of rebranding initiative.  Rebranding may also operate along a ‘spectrum’:</a:t>
            </a:r>
            <a:endParaRPr lang="en-US" sz="1800" dirty="0" smtClean="0"/>
          </a:p>
          <a:p>
            <a:endParaRPr lang="en-US" sz="2400" dirty="0" smtClean="0"/>
          </a:p>
        </p:txBody>
      </p:sp>
      <p:graphicFrame>
        <p:nvGraphicFramePr>
          <p:cNvPr id="5" name="Content Placeholder 4"/>
          <p:cNvGraphicFramePr>
            <a:graphicFrameLocks noGrp="1"/>
          </p:cNvGraphicFramePr>
          <p:nvPr>
            <p:ph sz="half" idx="2"/>
          </p:nvPr>
        </p:nvGraphicFramePr>
        <p:xfrm>
          <a:off x="3428992" y="928670"/>
          <a:ext cx="4929222"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email"/>
          <a:srcRect/>
          <a:stretch>
            <a:fillRect/>
          </a:stretch>
        </p:blipFill>
        <p:spPr bwMode="auto">
          <a:xfrm>
            <a:off x="357158" y="5357826"/>
            <a:ext cx="6000791" cy="1182245"/>
          </a:xfrm>
          <a:prstGeom prst="rect">
            <a:avLst/>
          </a:prstGeom>
          <a:noFill/>
          <a:ln w="9525">
            <a:noFill/>
            <a:miter lim="800000"/>
            <a:headEnd/>
            <a:tailEnd/>
          </a:ln>
        </p:spPr>
      </p:pic>
      <p:sp>
        <p:nvSpPr>
          <p:cNvPr id="7" name="Rounded Rectangular Callout 6"/>
          <p:cNvSpPr/>
          <p:nvPr/>
        </p:nvSpPr>
        <p:spPr>
          <a:xfrm>
            <a:off x="6715140" y="5214950"/>
            <a:ext cx="2214578" cy="714380"/>
          </a:xfrm>
          <a:prstGeom prst="wedgeRoundRectCallout">
            <a:avLst>
              <a:gd name="adj1" fmla="val -73099"/>
              <a:gd name="adj2" fmla="val 734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Different players may initiate different types of scheme in different locations </a:t>
            </a:r>
            <a:endParaRPr lang="en-GB" sz="1100" dirty="0"/>
          </a:p>
        </p:txBody>
      </p:sp>
      <p:sp>
        <p:nvSpPr>
          <p:cNvPr id="8" name="Action Button: Home 7">
            <a:hlinkClick r:id="rId9" action="ppaction://hlinksldjump" highlightClick="1"/>
          </p:cNvPr>
          <p:cNvSpPr/>
          <p:nvPr/>
        </p:nvSpPr>
        <p:spPr>
          <a:xfrm>
            <a:off x="6357950" y="6143644"/>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2357422" y="1857364"/>
            <a:ext cx="3435369" cy="3028915"/>
          </a:xfrm>
          <a:prstGeom prst="rect">
            <a:avLst/>
          </a:prstGeom>
          <a:noFill/>
          <a:ln w="9525">
            <a:noFill/>
            <a:miter lim="800000"/>
            <a:headEnd/>
            <a:tailEnd/>
          </a:ln>
          <a:effectLst/>
        </p:spPr>
      </p:pic>
      <p:sp>
        <p:nvSpPr>
          <p:cNvPr id="2" name="Title 1"/>
          <p:cNvSpPr>
            <a:spLocks noGrp="1"/>
          </p:cNvSpPr>
          <p:nvPr>
            <p:ph type="title"/>
          </p:nvPr>
        </p:nvSpPr>
        <p:spPr>
          <a:xfrm>
            <a:off x="928662" y="642918"/>
            <a:ext cx="6883400" cy="717550"/>
          </a:xfrm>
        </p:spPr>
        <p:txBody>
          <a:bodyPr/>
          <a:lstStyle/>
          <a:p>
            <a:r>
              <a:rPr lang="en-GB" dirty="0" smtClean="0"/>
              <a:t>Thinking about fieldwork and research</a:t>
            </a:r>
            <a:endParaRPr lang="en-GB" dirty="0"/>
          </a:p>
        </p:txBody>
      </p:sp>
      <p:sp>
        <p:nvSpPr>
          <p:cNvPr id="5" name="Rounded Rectangle 4"/>
          <p:cNvSpPr/>
          <p:nvPr/>
        </p:nvSpPr>
        <p:spPr>
          <a:xfrm>
            <a:off x="357158" y="4857760"/>
            <a:ext cx="5072098" cy="17145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smtClean="0"/>
              <a:t>When preparing notes for revision don’t just list what you did.  Add depth with places and examples of EQUIPMENT, NUMBER of surveys, details of LAND USE MAPS, even talk about SAMPLING.</a:t>
            </a:r>
          </a:p>
          <a:p>
            <a:pPr algn="ctr"/>
            <a:r>
              <a:rPr lang="en-GB" sz="1600" dirty="0" smtClean="0"/>
              <a:t>The best answers often to refer to real fieldwork and real places </a:t>
            </a:r>
            <a:endParaRPr lang="en-GB" sz="1600" dirty="0"/>
          </a:p>
        </p:txBody>
      </p:sp>
      <p:graphicFrame>
        <p:nvGraphicFramePr>
          <p:cNvPr id="7" name="Diagram 6"/>
          <p:cNvGraphicFramePr/>
          <p:nvPr/>
        </p:nvGraphicFramePr>
        <p:xfrm>
          <a:off x="5715008" y="1857364"/>
          <a:ext cx="288132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ounded Rectangle 7"/>
          <p:cNvSpPr/>
          <p:nvPr/>
        </p:nvSpPr>
        <p:spPr>
          <a:xfrm>
            <a:off x="5643570" y="1071546"/>
            <a:ext cx="3071834" cy="6429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Key fieldwork + research focuses</a:t>
            </a:r>
            <a:endParaRPr lang="en-GB" dirty="0"/>
          </a:p>
        </p:txBody>
      </p:sp>
      <p:sp>
        <p:nvSpPr>
          <p:cNvPr id="9" name="Oval Callout 8"/>
          <p:cNvSpPr/>
          <p:nvPr/>
        </p:nvSpPr>
        <p:spPr>
          <a:xfrm>
            <a:off x="285720" y="1285860"/>
            <a:ext cx="1928826" cy="1643074"/>
          </a:xfrm>
          <a:prstGeom prst="wedgeEllipseCallout">
            <a:avLst>
              <a:gd name="adj1" fmla="val 72538"/>
              <a:gd name="adj2" fmla="val 84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‘In the field’ can mean a variety of things.  ‘Top-up’ from other sources if necessary to give coverage </a:t>
            </a:r>
            <a:endParaRPr lang="en-GB" sz="1200" dirty="0"/>
          </a:p>
        </p:txBody>
      </p:sp>
      <p:sp>
        <p:nvSpPr>
          <p:cNvPr id="10" name="Action Button: Home 9">
            <a:hlinkClick r:id="rId9" action="ppaction://hlinksldjump" highlightClick="1"/>
          </p:cNvPr>
          <p:cNvSpPr/>
          <p:nvPr/>
        </p:nvSpPr>
        <p:spPr>
          <a:xfrm>
            <a:off x="5929322" y="6072206"/>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642918"/>
            <a:ext cx="6883400" cy="717550"/>
          </a:xfrm>
        </p:spPr>
        <p:txBody>
          <a:bodyPr/>
          <a:lstStyle/>
          <a:p>
            <a:r>
              <a:rPr lang="en-GB" dirty="0" smtClean="0"/>
              <a:t>Examples of fieldwork and research</a:t>
            </a:r>
            <a:endParaRPr lang="en-GB" dirty="0"/>
          </a:p>
        </p:txBody>
      </p:sp>
      <p:graphicFrame>
        <p:nvGraphicFramePr>
          <p:cNvPr id="8" name="Table 7"/>
          <p:cNvGraphicFramePr>
            <a:graphicFrameLocks noGrp="1"/>
          </p:cNvGraphicFramePr>
          <p:nvPr/>
        </p:nvGraphicFramePr>
        <p:xfrm>
          <a:off x="500034" y="1214422"/>
          <a:ext cx="8072494" cy="5299375"/>
        </p:xfrm>
        <a:graphic>
          <a:graphicData uri="http://schemas.openxmlformats.org/drawingml/2006/table">
            <a:tbl>
              <a:tblPr/>
              <a:tblGrid>
                <a:gridCol w="859159"/>
                <a:gridCol w="1833736"/>
                <a:gridCol w="1895104"/>
                <a:gridCol w="1789822"/>
                <a:gridCol w="1694673"/>
              </a:tblGrid>
              <a:tr h="224455">
                <a:tc>
                  <a:txBody>
                    <a:bodyPr/>
                    <a:lstStyle/>
                    <a:p>
                      <a:pPr algn="l">
                        <a:spcAft>
                          <a:spcPts val="0"/>
                        </a:spcAft>
                      </a:pPr>
                      <a:endParaRPr lang="en-GB" sz="900" dirty="0">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dirty="0">
                          <a:solidFill>
                            <a:schemeClr val="bg1"/>
                          </a:solidFill>
                          <a:latin typeface="Arial"/>
                          <a:ea typeface="Times New Roman"/>
                          <a:cs typeface="Times New Roman"/>
                        </a:rPr>
                        <a:t>Time to Rebrand</a:t>
                      </a:r>
                      <a:endParaRPr lang="en-GB" sz="900" dirty="0">
                        <a:solidFill>
                          <a:schemeClr val="bg1"/>
                        </a:solidFill>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GB" sz="900" b="1" dirty="0">
                          <a:solidFill>
                            <a:schemeClr val="bg1"/>
                          </a:solidFill>
                          <a:latin typeface="Arial"/>
                          <a:ea typeface="Times New Roman"/>
                          <a:cs typeface="Times New Roman"/>
                        </a:rPr>
                        <a:t>Rebranding strategies</a:t>
                      </a:r>
                      <a:endParaRPr lang="en-GB" sz="900" dirty="0">
                        <a:solidFill>
                          <a:schemeClr val="bg1"/>
                        </a:solidFill>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GB" sz="900" b="1" dirty="0">
                          <a:solidFill>
                            <a:schemeClr val="bg1"/>
                          </a:solidFill>
                          <a:latin typeface="Arial"/>
                          <a:ea typeface="Times New Roman"/>
                          <a:cs typeface="Times New Roman"/>
                        </a:rPr>
                        <a:t>Managing rural rebranding</a:t>
                      </a:r>
                      <a:endParaRPr lang="en-GB" sz="900" dirty="0">
                        <a:solidFill>
                          <a:schemeClr val="bg1"/>
                        </a:solidFill>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GB" sz="900" b="1" dirty="0">
                          <a:solidFill>
                            <a:schemeClr val="bg1"/>
                          </a:solidFill>
                          <a:latin typeface="Arial"/>
                          <a:ea typeface="Times New Roman"/>
                          <a:cs typeface="Times New Roman"/>
                        </a:rPr>
                        <a:t>Managing urban rebranding</a:t>
                      </a:r>
                      <a:endParaRPr lang="en-GB" sz="900" dirty="0">
                        <a:solidFill>
                          <a:schemeClr val="bg1"/>
                        </a:solidFill>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244552">
                <a:tc>
                  <a:txBody>
                    <a:bodyPr/>
                    <a:lstStyle/>
                    <a:p>
                      <a:pPr algn="ctr">
                        <a:spcAft>
                          <a:spcPts val="0"/>
                        </a:spcAft>
                      </a:pPr>
                      <a:r>
                        <a:rPr lang="en-GB" sz="900" b="1">
                          <a:latin typeface="Arial"/>
                          <a:ea typeface="Times New Roman"/>
                          <a:cs typeface="Times New Roman"/>
                        </a:rPr>
                        <a:t>Example FIELDWORK</a:t>
                      </a:r>
                      <a:endParaRPr lang="en-GB" sz="900">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tabLst>
                          <a:tab pos="228600" algn="l"/>
                        </a:tabLst>
                      </a:pPr>
                      <a:r>
                        <a:rPr lang="en-GB" sz="900" b="1">
                          <a:latin typeface="Arial"/>
                          <a:ea typeface="Times New Roman"/>
                          <a:cs typeface="Times New Roman"/>
                        </a:rPr>
                        <a:t>Fieldwork to uncover the ‘profile’ and identity of a location – reasons for loss of function and identity</a:t>
                      </a:r>
                      <a:endParaRPr lang="en-GB" sz="900">
                        <a:latin typeface="Arial"/>
                        <a:ea typeface="Times New Roman"/>
                        <a:cs typeface="Times New Roman"/>
                      </a:endParaRPr>
                    </a:p>
                    <a:p>
                      <a:pPr marL="342900" lvl="0" indent="-342900" algn="l">
                        <a:spcAft>
                          <a:spcPts val="0"/>
                        </a:spcAft>
                        <a:buFont typeface="Symbol"/>
                        <a:buChar char=""/>
                        <a:tabLst>
                          <a:tab pos="228600" algn="l"/>
                        </a:tabLst>
                      </a:pPr>
                      <a:r>
                        <a:rPr lang="en-GB" sz="900" b="1">
                          <a:latin typeface="Arial"/>
                          <a:ea typeface="Times New Roman"/>
                          <a:cs typeface="Times New Roman"/>
                        </a:rPr>
                        <a:t>Range of possible options including various </a:t>
                      </a:r>
                      <a:r>
                        <a:rPr lang="en-GB" sz="900" b="1">
                          <a:solidFill>
                            <a:srgbClr val="FF0000"/>
                          </a:solidFill>
                          <a:latin typeface="Arial"/>
                          <a:ea typeface="Times New Roman"/>
                          <a:cs typeface="Times New Roman"/>
                        </a:rPr>
                        <a:t>quality surveys</a:t>
                      </a:r>
                      <a:r>
                        <a:rPr lang="en-GB" sz="900" b="1">
                          <a:latin typeface="Arial"/>
                          <a:ea typeface="Times New Roman"/>
                          <a:cs typeface="Times New Roman"/>
                        </a:rPr>
                        <a:t> (i.e. residential quality, shopping quality etc), ‘placecheck form’, </a:t>
                      </a:r>
                      <a:r>
                        <a:rPr lang="en-GB" sz="900" b="1">
                          <a:solidFill>
                            <a:srgbClr val="FF0000"/>
                          </a:solidFill>
                          <a:latin typeface="Arial"/>
                          <a:ea typeface="Times New Roman"/>
                          <a:cs typeface="Times New Roman"/>
                        </a:rPr>
                        <a:t>photo and video evidence</a:t>
                      </a:r>
                      <a:r>
                        <a:rPr lang="en-GB" sz="900" b="1">
                          <a:latin typeface="Arial"/>
                          <a:ea typeface="Times New Roman"/>
                          <a:cs typeface="Times New Roman"/>
                        </a:rPr>
                        <a:t> to exemplify problem areas; </a:t>
                      </a:r>
                      <a:r>
                        <a:rPr lang="en-GB" sz="900" b="1">
                          <a:solidFill>
                            <a:srgbClr val="FF0000"/>
                          </a:solidFill>
                          <a:latin typeface="Arial"/>
                          <a:ea typeface="Times New Roman"/>
                          <a:cs typeface="Times New Roman"/>
                        </a:rPr>
                        <a:t>questionnaire</a:t>
                      </a:r>
                      <a:r>
                        <a:rPr lang="en-GB" sz="900" b="1">
                          <a:latin typeface="Arial"/>
                          <a:ea typeface="Times New Roman"/>
                          <a:cs typeface="Times New Roman"/>
                        </a:rPr>
                        <a:t> to local residents and businesses; basic </a:t>
                      </a:r>
                      <a:r>
                        <a:rPr lang="en-GB" sz="900" b="1">
                          <a:solidFill>
                            <a:srgbClr val="FF0000"/>
                          </a:solidFill>
                          <a:latin typeface="Arial"/>
                          <a:ea typeface="Times New Roman"/>
                          <a:cs typeface="Times New Roman"/>
                        </a:rPr>
                        <a:t>field notes</a:t>
                      </a:r>
                      <a:r>
                        <a:rPr lang="en-GB" sz="900" b="1">
                          <a:latin typeface="Arial"/>
                          <a:ea typeface="Times New Roman"/>
                          <a:cs typeface="Times New Roman"/>
                        </a:rPr>
                        <a:t> and observations.  Mixture of qualitative and quantitative approaches.</a:t>
                      </a:r>
                      <a:endParaRPr lang="en-GB" sz="900">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tabLst>
                          <a:tab pos="228600" algn="l"/>
                        </a:tabLst>
                      </a:pPr>
                      <a:r>
                        <a:rPr lang="en-GB" sz="900" b="1">
                          <a:solidFill>
                            <a:srgbClr val="FF0000"/>
                          </a:solidFill>
                          <a:latin typeface="Arial"/>
                          <a:ea typeface="Times New Roman"/>
                          <a:cs typeface="Times New Roman"/>
                        </a:rPr>
                        <a:t>Questionnaires and extended interviews</a:t>
                      </a:r>
                      <a:r>
                        <a:rPr lang="en-GB" sz="900" b="1">
                          <a:latin typeface="Arial"/>
                          <a:ea typeface="Times New Roman"/>
                          <a:cs typeface="Times New Roman"/>
                        </a:rPr>
                        <a:t> with key players / stakeholders locally to evaluate roles and opinions.</a:t>
                      </a:r>
                      <a:endParaRPr lang="en-GB" sz="900">
                        <a:latin typeface="Arial"/>
                        <a:ea typeface="Times New Roman"/>
                        <a:cs typeface="Times New Roman"/>
                      </a:endParaRPr>
                    </a:p>
                    <a:p>
                      <a:pPr marL="342900" lvl="0" indent="-342900" algn="l">
                        <a:spcAft>
                          <a:spcPts val="0"/>
                        </a:spcAft>
                        <a:buFont typeface="Symbol"/>
                        <a:buChar char=""/>
                        <a:tabLst>
                          <a:tab pos="228600" algn="l"/>
                        </a:tabLst>
                      </a:pPr>
                      <a:r>
                        <a:rPr lang="en-GB" sz="900" b="1">
                          <a:latin typeface="Arial"/>
                          <a:ea typeface="Times New Roman"/>
                          <a:cs typeface="Times New Roman"/>
                        </a:rPr>
                        <a:t>Use of images (e.g. options a, b, c) – </a:t>
                      </a:r>
                      <a:r>
                        <a:rPr lang="en-GB" sz="900" b="1">
                          <a:solidFill>
                            <a:srgbClr val="FF0000"/>
                          </a:solidFill>
                          <a:latin typeface="Arial"/>
                          <a:ea typeface="Times New Roman"/>
                          <a:cs typeface="Times New Roman"/>
                        </a:rPr>
                        <a:t>perception choices</a:t>
                      </a:r>
                      <a:r>
                        <a:rPr lang="en-GB" sz="900" b="1">
                          <a:latin typeface="Arial"/>
                          <a:ea typeface="Times New Roman"/>
                          <a:cs typeface="Times New Roman"/>
                        </a:rPr>
                        <a:t> – what would you like?  Delivered through on-the-street </a:t>
                      </a:r>
                      <a:r>
                        <a:rPr lang="en-GB" sz="900" b="1">
                          <a:solidFill>
                            <a:srgbClr val="FF0000"/>
                          </a:solidFill>
                          <a:latin typeface="Arial"/>
                          <a:ea typeface="Times New Roman"/>
                          <a:cs typeface="Times New Roman"/>
                        </a:rPr>
                        <a:t>questionnaire</a:t>
                      </a:r>
                      <a:r>
                        <a:rPr lang="en-GB" sz="900" b="1">
                          <a:latin typeface="Arial"/>
                          <a:ea typeface="Times New Roman"/>
                          <a:cs typeface="Times New Roman"/>
                        </a:rPr>
                        <a:t>. </a:t>
                      </a:r>
                      <a:endParaRPr lang="en-GB" sz="900">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tabLst>
                          <a:tab pos="228600" algn="l"/>
                        </a:tabLst>
                      </a:pPr>
                      <a:r>
                        <a:rPr lang="en-GB" sz="900" b="1">
                          <a:latin typeface="Arial"/>
                          <a:ea typeface="Times New Roman"/>
                          <a:cs typeface="Times New Roman"/>
                        </a:rPr>
                        <a:t>Selection and establishment of criteria for success in RURAL rebranding.  Visit location(s), collect qualitative and quantitative evidence, e.g.  </a:t>
                      </a:r>
                      <a:r>
                        <a:rPr lang="en-GB" sz="900" b="1">
                          <a:solidFill>
                            <a:srgbClr val="FF0000"/>
                          </a:solidFill>
                          <a:latin typeface="Arial"/>
                          <a:ea typeface="Times New Roman"/>
                          <a:cs typeface="Times New Roman"/>
                        </a:rPr>
                        <a:t>oral histories </a:t>
                      </a:r>
                      <a:r>
                        <a:rPr lang="en-GB" sz="900" b="1">
                          <a:latin typeface="Arial"/>
                          <a:ea typeface="Times New Roman"/>
                          <a:cs typeface="Times New Roman"/>
                        </a:rPr>
                        <a:t>of change, perception of reputation, looking for</a:t>
                      </a:r>
                      <a:r>
                        <a:rPr lang="en-GB" sz="900" b="1">
                          <a:solidFill>
                            <a:srgbClr val="FF0000"/>
                          </a:solidFill>
                          <a:latin typeface="Arial"/>
                          <a:ea typeface="Times New Roman"/>
                          <a:cs typeface="Times New Roman"/>
                        </a:rPr>
                        <a:t> evidence of change in functional hierarchy</a:t>
                      </a:r>
                      <a:r>
                        <a:rPr lang="en-GB" sz="900" b="1">
                          <a:latin typeface="Arial"/>
                          <a:ea typeface="Times New Roman"/>
                          <a:cs typeface="Times New Roman"/>
                        </a:rPr>
                        <a:t> etc.  Looking for evidence of improvements to ‘place image’, ‘product image and imaging rural people. </a:t>
                      </a:r>
                      <a:endParaRPr lang="en-GB" sz="900">
                        <a:latin typeface="Arial"/>
                        <a:ea typeface="Times New Roman"/>
                        <a:cs typeface="Times New Roman"/>
                      </a:endParaRPr>
                    </a:p>
                    <a:p>
                      <a:pPr marL="342900" lvl="0" indent="-342900" algn="l">
                        <a:spcAft>
                          <a:spcPts val="0"/>
                        </a:spcAft>
                        <a:buFont typeface="Symbol"/>
                        <a:buChar char=""/>
                        <a:tabLst>
                          <a:tab pos="228600" algn="l"/>
                        </a:tabLst>
                      </a:pPr>
                      <a:r>
                        <a:rPr lang="en-GB" sz="900" b="1">
                          <a:latin typeface="Arial"/>
                          <a:ea typeface="Times New Roman"/>
                          <a:cs typeface="Times New Roman"/>
                        </a:rPr>
                        <a:t>Opportunity at busy rural rebranded locations to determine </a:t>
                      </a:r>
                      <a:r>
                        <a:rPr lang="en-GB" sz="900" b="1">
                          <a:solidFill>
                            <a:srgbClr val="FF0000"/>
                          </a:solidFill>
                          <a:latin typeface="Arial"/>
                          <a:ea typeface="Times New Roman"/>
                          <a:cs typeface="Times New Roman"/>
                        </a:rPr>
                        <a:t>sphere of influence</a:t>
                      </a:r>
                      <a:endParaRPr lang="en-GB" sz="900">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tabLst>
                          <a:tab pos="228600" algn="l"/>
                        </a:tabLst>
                      </a:pPr>
                      <a:r>
                        <a:rPr lang="en-GB" sz="900" b="1">
                          <a:latin typeface="Arial"/>
                          <a:ea typeface="Times New Roman"/>
                          <a:cs typeface="Times New Roman"/>
                        </a:rPr>
                        <a:t>Selection and establishment of criteria for success in URBAN rebranding.  Visit location(s), collect evidence, e.g.  </a:t>
                      </a:r>
                      <a:r>
                        <a:rPr lang="en-GB" sz="900" b="1">
                          <a:solidFill>
                            <a:srgbClr val="FF0000"/>
                          </a:solidFill>
                          <a:latin typeface="Arial"/>
                          <a:ea typeface="Times New Roman"/>
                          <a:cs typeface="Times New Roman"/>
                        </a:rPr>
                        <a:t>photos </a:t>
                      </a:r>
                      <a:r>
                        <a:rPr lang="en-GB" sz="900" b="1">
                          <a:solidFill>
                            <a:srgbClr val="000000"/>
                          </a:solidFill>
                          <a:latin typeface="Arial"/>
                          <a:ea typeface="Times New Roman"/>
                          <a:cs typeface="Times New Roman"/>
                        </a:rPr>
                        <a:t>of new design</a:t>
                      </a:r>
                      <a:r>
                        <a:rPr lang="en-GB" sz="900" b="1">
                          <a:latin typeface="Arial"/>
                          <a:ea typeface="Times New Roman"/>
                          <a:cs typeface="Times New Roman"/>
                        </a:rPr>
                        <a:t> flagship architecture;  proportion of </a:t>
                      </a:r>
                      <a:r>
                        <a:rPr lang="en-GB" sz="900" b="1">
                          <a:solidFill>
                            <a:srgbClr val="FF0000"/>
                          </a:solidFill>
                          <a:latin typeface="Arial"/>
                          <a:ea typeface="Times New Roman"/>
                          <a:cs typeface="Times New Roman"/>
                        </a:rPr>
                        <a:t>retail occupancy</a:t>
                      </a:r>
                      <a:r>
                        <a:rPr lang="en-GB" sz="900" b="1">
                          <a:latin typeface="Arial"/>
                          <a:ea typeface="Times New Roman"/>
                          <a:cs typeface="Times New Roman"/>
                        </a:rPr>
                        <a:t>; </a:t>
                      </a:r>
                      <a:r>
                        <a:rPr lang="en-GB" sz="900" b="1">
                          <a:solidFill>
                            <a:srgbClr val="FF0000"/>
                          </a:solidFill>
                          <a:latin typeface="Arial"/>
                          <a:ea typeface="Times New Roman"/>
                          <a:cs typeface="Times New Roman"/>
                        </a:rPr>
                        <a:t>footfall</a:t>
                      </a:r>
                      <a:r>
                        <a:rPr lang="en-GB" sz="900" b="1">
                          <a:latin typeface="Arial"/>
                          <a:ea typeface="Times New Roman"/>
                          <a:cs typeface="Times New Roman"/>
                        </a:rPr>
                        <a:t>;  </a:t>
                      </a:r>
                      <a:r>
                        <a:rPr lang="en-GB" sz="900" b="1">
                          <a:solidFill>
                            <a:srgbClr val="FF0000"/>
                          </a:solidFill>
                          <a:latin typeface="Arial"/>
                          <a:ea typeface="Times New Roman"/>
                          <a:cs typeface="Times New Roman"/>
                        </a:rPr>
                        <a:t>retail diversity</a:t>
                      </a:r>
                      <a:r>
                        <a:rPr lang="en-GB" sz="900" b="1">
                          <a:latin typeface="Arial"/>
                          <a:ea typeface="Times New Roman"/>
                          <a:cs typeface="Times New Roman"/>
                        </a:rPr>
                        <a:t> (or quality of shopping); </a:t>
                      </a:r>
                      <a:r>
                        <a:rPr lang="en-GB" sz="900" b="1">
                          <a:solidFill>
                            <a:srgbClr val="FF0000"/>
                          </a:solidFill>
                          <a:latin typeface="Arial"/>
                          <a:ea typeface="Times New Roman"/>
                          <a:cs typeface="Times New Roman"/>
                        </a:rPr>
                        <a:t>cloning</a:t>
                      </a:r>
                      <a:r>
                        <a:rPr lang="en-GB" sz="900" b="1">
                          <a:latin typeface="Arial"/>
                          <a:ea typeface="Times New Roman"/>
                          <a:cs typeface="Times New Roman"/>
                        </a:rPr>
                        <a:t>, </a:t>
                      </a:r>
                      <a:r>
                        <a:rPr lang="en-GB" sz="900" b="1">
                          <a:solidFill>
                            <a:srgbClr val="FF0000"/>
                          </a:solidFill>
                          <a:latin typeface="Arial"/>
                          <a:ea typeface="Times New Roman"/>
                          <a:cs typeface="Times New Roman"/>
                        </a:rPr>
                        <a:t>perception / reputation </a:t>
                      </a:r>
                      <a:r>
                        <a:rPr lang="en-GB" sz="900" b="1">
                          <a:solidFill>
                            <a:srgbClr val="000000"/>
                          </a:solidFill>
                          <a:latin typeface="Arial"/>
                          <a:ea typeface="Times New Roman"/>
                          <a:cs typeface="Times New Roman"/>
                        </a:rPr>
                        <a:t>(through the analysis of various texts)</a:t>
                      </a:r>
                      <a:r>
                        <a:rPr lang="en-GB" sz="900" b="1">
                          <a:latin typeface="Arial"/>
                          <a:ea typeface="Times New Roman"/>
                          <a:cs typeface="Times New Roman"/>
                        </a:rPr>
                        <a:t>;</a:t>
                      </a:r>
                      <a:endParaRPr lang="en-GB" sz="900">
                        <a:latin typeface="Arial"/>
                        <a:ea typeface="Times New Roman"/>
                        <a:cs typeface="Times New Roman"/>
                      </a:endParaRPr>
                    </a:p>
                    <a:p>
                      <a:pPr marL="342900" lvl="0" indent="-342900" algn="l">
                        <a:spcAft>
                          <a:spcPts val="0"/>
                        </a:spcAft>
                        <a:buFont typeface="Symbol"/>
                        <a:buChar char=""/>
                        <a:tabLst>
                          <a:tab pos="228600" algn="l"/>
                        </a:tabLst>
                      </a:pPr>
                      <a:r>
                        <a:rPr lang="en-GB" sz="900" b="1">
                          <a:latin typeface="Arial"/>
                          <a:ea typeface="Times New Roman"/>
                          <a:cs typeface="Times New Roman"/>
                        </a:rPr>
                        <a:t>More subjective evidence may include fieldwork which surveys the </a:t>
                      </a:r>
                      <a:r>
                        <a:rPr lang="en-GB" sz="900" b="1">
                          <a:solidFill>
                            <a:srgbClr val="FF0000"/>
                          </a:solidFill>
                          <a:latin typeface="Arial"/>
                          <a:ea typeface="Times New Roman"/>
                          <a:cs typeface="Times New Roman"/>
                        </a:rPr>
                        <a:t>distribution of cranes</a:t>
                      </a:r>
                      <a:r>
                        <a:rPr lang="en-GB" sz="900" b="1">
                          <a:latin typeface="Arial"/>
                          <a:ea typeface="Times New Roman"/>
                          <a:cs typeface="Times New Roman"/>
                        </a:rPr>
                        <a:t> in an urban spaces</a:t>
                      </a:r>
                      <a:endParaRPr lang="en-GB" sz="900">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351">
                <a:tc>
                  <a:txBody>
                    <a:bodyPr/>
                    <a:lstStyle/>
                    <a:p>
                      <a:pPr algn="ctr">
                        <a:spcAft>
                          <a:spcPts val="0"/>
                        </a:spcAft>
                      </a:pPr>
                      <a:r>
                        <a:rPr lang="en-GB" sz="900" b="1">
                          <a:latin typeface="Arial"/>
                          <a:ea typeface="Times New Roman"/>
                          <a:cs typeface="Times New Roman"/>
                        </a:rPr>
                        <a:t>Example RESEARCH</a:t>
                      </a:r>
                      <a:endParaRPr lang="en-GB" sz="900">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tabLst>
                          <a:tab pos="228600" algn="l"/>
                        </a:tabLst>
                      </a:pPr>
                      <a:r>
                        <a:rPr lang="en-GB" sz="900" b="1">
                          <a:latin typeface="Arial"/>
                          <a:ea typeface="Times New Roman"/>
                          <a:cs typeface="Times New Roman"/>
                        </a:rPr>
                        <a:t>Census and other socio-demographic data to identify locations -  Acorn and Cameo profiles of different postcodes (e.g. ‘checkmyfile’).  In particular employment / socio-economic profiles; role of geodemographic data. </a:t>
                      </a:r>
                      <a:endParaRPr lang="en-GB" sz="900">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tabLst>
                          <a:tab pos="228600" algn="l"/>
                        </a:tabLst>
                      </a:pPr>
                      <a:r>
                        <a:rPr lang="en-GB" sz="900" b="1">
                          <a:latin typeface="Arial"/>
                          <a:ea typeface="Times New Roman"/>
                          <a:cs typeface="Times New Roman"/>
                        </a:rPr>
                        <a:t>Research into the rebranding process, i.e. strategies to market and create identity: importance of environment, economy, socio-cultural identity. Researching the roles, identities and functions of various players through secondary sources and evidence.</a:t>
                      </a:r>
                      <a:endParaRPr lang="en-GB" sz="900">
                        <a:latin typeface="Arial"/>
                        <a:ea typeface="Times New Roman"/>
                        <a:cs typeface="Times New Roman"/>
                      </a:endParaRPr>
                    </a:p>
                    <a:p>
                      <a:pPr marL="342900" lvl="0" indent="-342900" algn="l">
                        <a:spcAft>
                          <a:spcPts val="0"/>
                        </a:spcAft>
                        <a:buFont typeface="Symbol"/>
                        <a:buChar char=""/>
                        <a:tabLst>
                          <a:tab pos="228600" algn="l"/>
                        </a:tabLst>
                      </a:pPr>
                      <a:r>
                        <a:rPr lang="en-GB" sz="900" b="1">
                          <a:latin typeface="Arial"/>
                          <a:ea typeface="Times New Roman"/>
                          <a:cs typeface="Times New Roman"/>
                        </a:rPr>
                        <a:t>Local papers and arts groups may provide useful sources. </a:t>
                      </a:r>
                      <a:endParaRPr lang="en-GB" sz="900">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tabLst>
                          <a:tab pos="228600" algn="l"/>
                        </a:tabLst>
                      </a:pPr>
                      <a:r>
                        <a:rPr lang="en-GB" sz="900" b="1">
                          <a:latin typeface="Arial"/>
                          <a:ea typeface="Times New Roman"/>
                          <a:cs typeface="Times New Roman"/>
                        </a:rPr>
                        <a:t>Research secondary evidence of success, e.g. photos illustrating change, changes in employment, visitor profile and published catchment survey data etc.</a:t>
                      </a:r>
                      <a:endParaRPr lang="en-GB" sz="900">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Symbol"/>
                        <a:buChar char=""/>
                        <a:tabLst>
                          <a:tab pos="228600" algn="l"/>
                        </a:tabLst>
                      </a:pPr>
                      <a:r>
                        <a:rPr lang="en-GB" sz="900" b="1" dirty="0">
                          <a:latin typeface="Arial"/>
                          <a:ea typeface="Times New Roman"/>
                          <a:cs typeface="Times New Roman"/>
                        </a:rPr>
                        <a:t>Research secondary evidence of success, e.g. crime statistics, visitor numbers / footfall patterns.  Data from town / city centre management</a:t>
                      </a:r>
                      <a:endParaRPr lang="en-GB" sz="900" dirty="0">
                        <a:latin typeface="Arial"/>
                        <a:ea typeface="Times New Roman"/>
                        <a:cs typeface="Times New Roman"/>
                      </a:endParaRPr>
                    </a:p>
                  </a:txBody>
                  <a:tcPr marL="45911" marR="45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Action Button: Home 3">
            <a:hlinkClick r:id="rId3" action="ppaction://hlinksldjump" highlightClick="1"/>
          </p:cNvPr>
          <p:cNvSpPr/>
          <p:nvPr/>
        </p:nvSpPr>
        <p:spPr>
          <a:xfrm>
            <a:off x="6357938" y="6000750"/>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57159" y="571480"/>
            <a:ext cx="4786346" cy="703262"/>
          </a:xfrm>
        </p:spPr>
        <p:txBody>
          <a:bodyPr/>
          <a:lstStyle/>
          <a:p>
            <a:r>
              <a:rPr lang="en-GB" sz="2400" b="1" dirty="0" smtClean="0"/>
              <a:t>Fieldwork you can do before and during the site visit</a:t>
            </a:r>
            <a:endParaRPr lang="en-US" sz="2400" dirty="0" smtClean="0"/>
          </a:p>
        </p:txBody>
      </p:sp>
      <p:graphicFrame>
        <p:nvGraphicFramePr>
          <p:cNvPr id="5" name="Content Placeholder 4"/>
          <p:cNvGraphicFramePr>
            <a:graphicFrameLocks noGrp="1"/>
          </p:cNvGraphicFramePr>
          <p:nvPr>
            <p:ph sz="half" idx="1"/>
          </p:nvPr>
        </p:nvGraphicFramePr>
        <p:xfrm>
          <a:off x="285720" y="1285860"/>
          <a:ext cx="7929619" cy="4026965"/>
        </p:xfrm>
        <a:graphic>
          <a:graphicData uri="http://schemas.openxmlformats.org/drawingml/2006/table">
            <a:tbl>
              <a:tblPr>
                <a:tableStyleId>{0505E3EF-67EA-436B-97B2-0124C06EBD24}</a:tableStyleId>
              </a:tblPr>
              <a:tblGrid>
                <a:gridCol w="1497983"/>
                <a:gridCol w="3417070"/>
                <a:gridCol w="3014566"/>
              </a:tblGrid>
              <a:tr h="620088">
                <a:tc>
                  <a:txBody>
                    <a:bodyPr/>
                    <a:lstStyle/>
                    <a:p>
                      <a:pPr>
                        <a:spcAft>
                          <a:spcPts val="0"/>
                        </a:spcAft>
                      </a:pPr>
                      <a:r>
                        <a:rPr lang="en-GB" sz="1200" dirty="0"/>
                        <a:t>Websites </a:t>
                      </a:r>
                      <a:endParaRPr lang="en-US" sz="1200" b="1" dirty="0">
                        <a:latin typeface="Times New Roman"/>
                        <a:ea typeface="Times New Roman"/>
                      </a:endParaRPr>
                    </a:p>
                  </a:txBody>
                  <a:tcPr marL="45548" marR="45548" marT="0" marB="0">
                    <a:solidFill>
                      <a:schemeClr val="accent2">
                        <a:lumMod val="20000"/>
                        <a:lumOff val="80000"/>
                      </a:schemeClr>
                    </a:solidFill>
                  </a:tcPr>
                </a:tc>
                <a:tc>
                  <a:txBody>
                    <a:bodyPr/>
                    <a:lstStyle/>
                    <a:p>
                      <a:pPr>
                        <a:spcAft>
                          <a:spcPts val="0"/>
                        </a:spcAft>
                      </a:pPr>
                      <a:r>
                        <a:rPr lang="en-GB" sz="1200" dirty="0"/>
                        <a:t>Most rebranding schemes have a website and these often proclaim their success in terms of:</a:t>
                      </a:r>
                      <a:endParaRPr lang="en-US" sz="1200" dirty="0"/>
                    </a:p>
                    <a:p>
                      <a:pPr marL="342900" lvl="0" indent="-342900">
                        <a:spcAft>
                          <a:spcPts val="0"/>
                        </a:spcAft>
                        <a:buFont typeface="Symbol"/>
                        <a:buChar char=""/>
                      </a:pPr>
                      <a:r>
                        <a:rPr lang="en-GB" sz="1200" dirty="0"/>
                        <a:t>Money spent</a:t>
                      </a:r>
                      <a:endParaRPr lang="en-US" sz="1200" dirty="0"/>
                    </a:p>
                    <a:p>
                      <a:pPr marL="342900" lvl="0" indent="-342900">
                        <a:spcAft>
                          <a:spcPts val="0"/>
                        </a:spcAft>
                        <a:buFont typeface="Symbol"/>
                        <a:buChar char=""/>
                      </a:pPr>
                      <a:r>
                        <a:rPr lang="en-GB" sz="1200" dirty="0"/>
                        <a:t>Jobs created </a:t>
                      </a:r>
                      <a:endParaRPr lang="en-US" sz="1200" dirty="0"/>
                    </a:p>
                    <a:p>
                      <a:pPr marL="342900" lvl="0" indent="-342900">
                        <a:spcAft>
                          <a:spcPts val="0"/>
                        </a:spcAft>
                        <a:buFont typeface="Symbol"/>
                        <a:buChar char=""/>
                      </a:pPr>
                      <a:r>
                        <a:rPr lang="en-GB" sz="1200" dirty="0"/>
                        <a:t>Construction </a:t>
                      </a:r>
                      <a:endParaRPr lang="en-US" sz="1200" dirty="0"/>
                    </a:p>
                    <a:p>
                      <a:pPr marL="342900" lvl="0" indent="-342900">
                        <a:spcAft>
                          <a:spcPts val="0"/>
                        </a:spcAft>
                        <a:buFont typeface="Symbol"/>
                        <a:buChar char=""/>
                      </a:pPr>
                      <a:r>
                        <a:rPr lang="en-GB" sz="1200" dirty="0"/>
                        <a:t>Environmental improvements </a:t>
                      </a:r>
                      <a:endParaRPr lang="en-US" sz="1200" dirty="0">
                        <a:latin typeface="Times New Roman"/>
                        <a:ea typeface="Times New Roman"/>
                      </a:endParaRPr>
                    </a:p>
                  </a:txBody>
                  <a:tcPr marL="45548" marR="45548" marT="0" marB="0">
                    <a:solidFill>
                      <a:schemeClr val="accent2">
                        <a:lumMod val="20000"/>
                        <a:lumOff val="80000"/>
                      </a:schemeClr>
                    </a:solidFill>
                  </a:tcPr>
                </a:tc>
                <a:tc>
                  <a:txBody>
                    <a:bodyPr/>
                    <a:lstStyle/>
                    <a:p>
                      <a:pPr>
                        <a:spcAft>
                          <a:spcPts val="0"/>
                        </a:spcAft>
                      </a:pPr>
                      <a:r>
                        <a:rPr lang="en-GB" sz="1200" dirty="0"/>
                        <a:t>Apply some healthy scepticism; data on job creation is notoriously difficult to quantify as jobs can move, so have not really been created. </a:t>
                      </a:r>
                      <a:endParaRPr lang="en-US" sz="1200" i="1" dirty="0">
                        <a:latin typeface="Times New Roman"/>
                        <a:ea typeface="Times New Roman"/>
                      </a:endParaRPr>
                    </a:p>
                  </a:txBody>
                  <a:tcPr marL="45548" marR="45548" marT="0" marB="0">
                    <a:solidFill>
                      <a:schemeClr val="accent2">
                        <a:lumMod val="20000"/>
                        <a:lumOff val="80000"/>
                      </a:schemeClr>
                    </a:solidFill>
                  </a:tcPr>
                </a:tc>
              </a:tr>
              <a:tr h="620088">
                <a:tc>
                  <a:txBody>
                    <a:bodyPr/>
                    <a:lstStyle/>
                    <a:p>
                      <a:pPr>
                        <a:spcAft>
                          <a:spcPts val="0"/>
                        </a:spcAft>
                      </a:pPr>
                      <a:r>
                        <a:rPr lang="en-GB" sz="1200" dirty="0"/>
                        <a:t>Visitor surveys </a:t>
                      </a:r>
                      <a:endParaRPr lang="en-US" sz="1200" b="1" dirty="0">
                        <a:latin typeface="Times New Roman"/>
                        <a:ea typeface="Times New Roman"/>
                      </a:endParaRPr>
                    </a:p>
                  </a:txBody>
                  <a:tcPr marL="45548" marR="45548" marT="0" marB="0"/>
                </a:tc>
                <a:tc>
                  <a:txBody>
                    <a:bodyPr/>
                    <a:lstStyle/>
                    <a:p>
                      <a:pPr>
                        <a:spcAft>
                          <a:spcPts val="0"/>
                        </a:spcAft>
                      </a:pPr>
                      <a:r>
                        <a:rPr lang="en-GB" sz="1200" dirty="0"/>
                        <a:t>Focus on where people have come from; this allows you to complete sphere of influence maps</a:t>
                      </a:r>
                      <a:endParaRPr lang="en-US" sz="1200" dirty="0">
                        <a:latin typeface="Times New Roman"/>
                        <a:ea typeface="Times New Roman"/>
                      </a:endParaRPr>
                    </a:p>
                  </a:txBody>
                  <a:tcPr marL="45548" marR="45548" marT="0" marB="0"/>
                </a:tc>
                <a:tc>
                  <a:txBody>
                    <a:bodyPr/>
                    <a:lstStyle/>
                    <a:p>
                      <a:pPr>
                        <a:spcAft>
                          <a:spcPts val="0"/>
                        </a:spcAft>
                      </a:pPr>
                      <a:r>
                        <a:rPr lang="en-GB" sz="1200" dirty="0"/>
                        <a:t>A wider sphere of influence may suggest that a ‘brand’ is well known and new attractions are working</a:t>
                      </a:r>
                      <a:endParaRPr lang="en-US" sz="1200" i="1" dirty="0">
                        <a:latin typeface="Times New Roman"/>
                        <a:ea typeface="Times New Roman"/>
                      </a:endParaRPr>
                    </a:p>
                  </a:txBody>
                  <a:tcPr marL="45548" marR="45548" marT="0" marB="0"/>
                </a:tc>
              </a:tr>
              <a:tr h="775109">
                <a:tc>
                  <a:txBody>
                    <a:bodyPr/>
                    <a:lstStyle/>
                    <a:p>
                      <a:pPr>
                        <a:spcAft>
                          <a:spcPts val="0"/>
                        </a:spcAft>
                      </a:pPr>
                      <a:r>
                        <a:rPr lang="en-GB" sz="1200" dirty="0"/>
                        <a:t>Questionnaires </a:t>
                      </a:r>
                      <a:endParaRPr lang="en-US" sz="1200" b="1" dirty="0">
                        <a:latin typeface="Times New Roman"/>
                        <a:ea typeface="Times New Roman"/>
                      </a:endParaRPr>
                    </a:p>
                  </a:txBody>
                  <a:tcPr marL="45548" marR="45548" marT="0" marB="0"/>
                </a:tc>
                <a:tc>
                  <a:txBody>
                    <a:bodyPr/>
                    <a:lstStyle/>
                    <a:p>
                      <a:pPr>
                        <a:spcAft>
                          <a:spcPts val="0"/>
                        </a:spcAft>
                      </a:pPr>
                      <a:r>
                        <a:rPr lang="en-GB" sz="1200" dirty="0"/>
                        <a:t>Try and get local opinion, as well as that of visitors.</a:t>
                      </a:r>
                      <a:endParaRPr lang="en-US" sz="1200" dirty="0"/>
                    </a:p>
                    <a:p>
                      <a:pPr>
                        <a:spcAft>
                          <a:spcPts val="0"/>
                        </a:spcAft>
                      </a:pPr>
                      <a:r>
                        <a:rPr lang="en-GB" sz="1200" dirty="0"/>
                        <a:t>It may be worth moving outside the area that has been rebranded in order to gauge the views of surrounding residents. </a:t>
                      </a:r>
                      <a:endParaRPr lang="en-US" sz="1200" dirty="0">
                        <a:latin typeface="Times New Roman"/>
                        <a:ea typeface="Times New Roman"/>
                      </a:endParaRPr>
                    </a:p>
                  </a:txBody>
                  <a:tcPr marL="45548" marR="45548" marT="0" marB="0"/>
                </a:tc>
                <a:tc>
                  <a:txBody>
                    <a:bodyPr/>
                    <a:lstStyle/>
                    <a:p>
                      <a:pPr>
                        <a:spcAft>
                          <a:spcPts val="0"/>
                        </a:spcAft>
                      </a:pPr>
                      <a:r>
                        <a:rPr lang="en-GB" sz="1200" dirty="0"/>
                        <a:t>Careful questionnaire design is important; set yourself clear aims in terms of what you need to find out and decide on locations. </a:t>
                      </a:r>
                      <a:endParaRPr lang="en-US" sz="1200" i="1" dirty="0">
                        <a:latin typeface="Times New Roman"/>
                        <a:ea typeface="Times New Roman"/>
                      </a:endParaRPr>
                    </a:p>
                  </a:txBody>
                  <a:tcPr marL="45548" marR="45548" marT="0" marB="0"/>
                </a:tc>
              </a:tr>
              <a:tr h="620088">
                <a:tc>
                  <a:txBody>
                    <a:bodyPr/>
                    <a:lstStyle/>
                    <a:p>
                      <a:pPr>
                        <a:spcAft>
                          <a:spcPts val="0"/>
                        </a:spcAft>
                      </a:pPr>
                      <a:r>
                        <a:rPr lang="en-GB" sz="1200" dirty="0"/>
                        <a:t>EQS</a:t>
                      </a:r>
                      <a:endParaRPr lang="en-US" sz="1200" b="1" dirty="0">
                        <a:latin typeface="Times New Roman"/>
                        <a:ea typeface="Times New Roman"/>
                      </a:endParaRPr>
                    </a:p>
                  </a:txBody>
                  <a:tcPr marL="45548" marR="45548" marT="0" marB="0"/>
                </a:tc>
                <a:tc>
                  <a:txBody>
                    <a:bodyPr/>
                    <a:lstStyle/>
                    <a:p>
                      <a:pPr>
                        <a:spcAft>
                          <a:spcPts val="0"/>
                        </a:spcAft>
                      </a:pPr>
                      <a:r>
                        <a:rPr lang="en-GB" sz="1200" dirty="0" smtClean="0"/>
                        <a:t>Very </a:t>
                      </a:r>
                      <a:r>
                        <a:rPr lang="en-GB" sz="1200" dirty="0"/>
                        <a:t>useful especially if you conduct them along a </a:t>
                      </a:r>
                      <a:r>
                        <a:rPr lang="en-GB" sz="1200" dirty="0" smtClean="0"/>
                        <a:t>transect;</a:t>
                      </a:r>
                      <a:r>
                        <a:rPr lang="en-GB" sz="1200" baseline="0" dirty="0" smtClean="0"/>
                        <a:t> </a:t>
                      </a:r>
                      <a:r>
                        <a:rPr lang="en-GB" sz="1200" dirty="0" smtClean="0"/>
                        <a:t>compare </a:t>
                      </a:r>
                      <a:r>
                        <a:rPr lang="en-GB" sz="1200" dirty="0"/>
                        <a:t>regenerated and non-regenerated areas. </a:t>
                      </a:r>
                      <a:endParaRPr lang="en-US" sz="1200" dirty="0">
                        <a:latin typeface="Times New Roman"/>
                        <a:ea typeface="Times New Roman"/>
                      </a:endParaRPr>
                    </a:p>
                  </a:txBody>
                  <a:tcPr marL="45548" marR="45548" marT="0" marB="0"/>
                </a:tc>
                <a:tc>
                  <a:txBody>
                    <a:bodyPr/>
                    <a:lstStyle/>
                    <a:p>
                      <a:pPr>
                        <a:spcAft>
                          <a:spcPts val="0"/>
                        </a:spcAft>
                      </a:pPr>
                      <a:r>
                        <a:rPr lang="en-GB" sz="1200" dirty="0"/>
                        <a:t>Comparing regenerated to un-regenerated is a good way of making a judgement </a:t>
                      </a:r>
                      <a:endParaRPr lang="en-US" sz="1200" i="1" dirty="0">
                        <a:latin typeface="Times New Roman"/>
                        <a:ea typeface="Times New Roman"/>
                      </a:endParaRPr>
                    </a:p>
                  </a:txBody>
                  <a:tcPr marL="45548" marR="45548" marT="0" marB="0"/>
                </a:tc>
              </a:tr>
              <a:tr h="775109">
                <a:tc>
                  <a:txBody>
                    <a:bodyPr/>
                    <a:lstStyle/>
                    <a:p>
                      <a:pPr>
                        <a:spcAft>
                          <a:spcPts val="0"/>
                        </a:spcAft>
                      </a:pPr>
                      <a:r>
                        <a:rPr lang="en-GB" sz="1200" dirty="0"/>
                        <a:t>Landuse maps </a:t>
                      </a:r>
                      <a:endParaRPr lang="en-US" sz="1200" b="1" dirty="0">
                        <a:latin typeface="Times New Roman"/>
                        <a:ea typeface="Times New Roman"/>
                      </a:endParaRPr>
                    </a:p>
                  </a:txBody>
                  <a:tcPr marL="45548" marR="45548" marT="0" marB="0"/>
                </a:tc>
                <a:tc>
                  <a:txBody>
                    <a:bodyPr/>
                    <a:lstStyle/>
                    <a:p>
                      <a:pPr>
                        <a:spcAft>
                          <a:spcPts val="0"/>
                        </a:spcAft>
                      </a:pPr>
                      <a:r>
                        <a:rPr lang="en-GB" sz="1200" dirty="0"/>
                        <a:t>These need to be detailed enough to analyse later i.e. building by building, and need to have a detailed key that can differentiate functions; small areas are better.</a:t>
                      </a:r>
                      <a:endParaRPr lang="en-US" sz="1200" dirty="0">
                        <a:latin typeface="Times New Roman"/>
                        <a:ea typeface="Times New Roman"/>
                      </a:endParaRPr>
                    </a:p>
                  </a:txBody>
                  <a:tcPr marL="45548" marR="45548" marT="0" marB="0"/>
                </a:tc>
                <a:tc>
                  <a:txBody>
                    <a:bodyPr/>
                    <a:lstStyle/>
                    <a:p>
                      <a:pPr>
                        <a:spcAft>
                          <a:spcPts val="0"/>
                        </a:spcAft>
                      </a:pPr>
                      <a:r>
                        <a:rPr lang="en-GB" sz="1200" dirty="0"/>
                        <a:t>Aim to compare old landuse with new landuse – this way you can get a clear picture of what has changed. </a:t>
                      </a:r>
                      <a:endParaRPr lang="en-US" sz="1200" i="1" dirty="0">
                        <a:latin typeface="Times New Roman"/>
                        <a:ea typeface="Times New Roman"/>
                      </a:endParaRPr>
                    </a:p>
                  </a:txBody>
                  <a:tcPr marL="45548" marR="45548" marT="0" marB="0"/>
                </a:tc>
              </a:tr>
            </a:tbl>
          </a:graphicData>
        </a:graphic>
      </p:graphicFrame>
      <p:sp>
        <p:nvSpPr>
          <p:cNvPr id="4" name="Oval Callout 3"/>
          <p:cNvSpPr/>
          <p:nvPr/>
        </p:nvSpPr>
        <p:spPr>
          <a:xfrm>
            <a:off x="4643438" y="142852"/>
            <a:ext cx="2071702" cy="857256"/>
          </a:xfrm>
          <a:prstGeom prst="wedgeEllipseCallout">
            <a:avLst>
              <a:gd name="adj1" fmla="val -66907"/>
              <a:gd name="adj2" fmla="val 742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Before you go out get the pre-research in order</a:t>
            </a:r>
            <a:endParaRPr lang="en-GB" sz="1200" dirty="0"/>
          </a:p>
        </p:txBody>
      </p:sp>
      <p:pic>
        <p:nvPicPr>
          <p:cNvPr id="93185" name="Picture 1"/>
          <p:cNvPicPr>
            <a:picLocks noChangeAspect="1" noChangeArrowheads="1"/>
          </p:cNvPicPr>
          <p:nvPr/>
        </p:nvPicPr>
        <p:blipFill>
          <a:blip r:embed="rId3" cstate="email"/>
          <a:srcRect/>
          <a:stretch>
            <a:fillRect/>
          </a:stretch>
        </p:blipFill>
        <p:spPr bwMode="auto">
          <a:xfrm>
            <a:off x="1357290" y="5357826"/>
            <a:ext cx="2571768" cy="1302783"/>
          </a:xfrm>
          <a:prstGeom prst="rect">
            <a:avLst/>
          </a:prstGeom>
          <a:noFill/>
          <a:ln w="9525">
            <a:noFill/>
            <a:miter lim="800000"/>
            <a:headEnd/>
            <a:tailEnd/>
          </a:ln>
        </p:spPr>
      </p:pic>
      <p:sp>
        <p:nvSpPr>
          <p:cNvPr id="6" name="Rounded Rectangle 5"/>
          <p:cNvSpPr/>
          <p:nvPr/>
        </p:nvSpPr>
        <p:spPr>
          <a:xfrm>
            <a:off x="4143372" y="5429264"/>
            <a:ext cx="2857520" cy="10001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t>Sites such as ‘</a:t>
            </a:r>
            <a:r>
              <a:rPr lang="en-GB" sz="1200" dirty="0" err="1" smtClean="0"/>
              <a:t>Wheresthepath</a:t>
            </a:r>
            <a:r>
              <a:rPr lang="en-GB" sz="1200" dirty="0" smtClean="0"/>
              <a:t>’ allow free GIS mapping  with old and new OS maps side by side</a:t>
            </a:r>
            <a:endParaRPr lang="en-GB" sz="1200" dirty="0"/>
          </a:p>
        </p:txBody>
      </p:sp>
      <p:sp>
        <p:nvSpPr>
          <p:cNvPr id="7" name="Action Button: Home 6">
            <a:hlinkClick r:id="rId4" action="ppaction://hlinksldjump" highlightClick="1"/>
          </p:cNvPr>
          <p:cNvSpPr/>
          <p:nvPr/>
        </p:nvSpPr>
        <p:spPr>
          <a:xfrm>
            <a:off x="7429520" y="5286388"/>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42910" y="714356"/>
            <a:ext cx="6883400" cy="717550"/>
          </a:xfrm>
        </p:spPr>
        <p:txBody>
          <a:bodyPr/>
          <a:lstStyle/>
          <a:p>
            <a:r>
              <a:rPr lang="en-GB" b="1" dirty="0" smtClean="0"/>
              <a:t>Opportunities for longer term research</a:t>
            </a:r>
            <a:endParaRPr lang="en-US" dirty="0" smtClean="0"/>
          </a:p>
        </p:txBody>
      </p:sp>
      <p:sp>
        <p:nvSpPr>
          <p:cNvPr id="29699" name="Content Placeholder 2"/>
          <p:cNvSpPr>
            <a:spLocks noGrp="1"/>
          </p:cNvSpPr>
          <p:nvPr>
            <p:ph sz="half" idx="1"/>
          </p:nvPr>
        </p:nvSpPr>
        <p:spPr>
          <a:xfrm>
            <a:off x="457200" y="1600200"/>
            <a:ext cx="5614998" cy="4525963"/>
          </a:xfrm>
        </p:spPr>
        <p:txBody>
          <a:bodyPr/>
          <a:lstStyle/>
          <a:p>
            <a:r>
              <a:rPr lang="en-GB" sz="1800" dirty="0" smtClean="0"/>
              <a:t>Examine research sources such as the National Census accessed through neighbourhood statistics. </a:t>
            </a:r>
          </a:p>
          <a:p>
            <a:r>
              <a:rPr lang="en-GB" sz="1800" dirty="0" smtClean="0"/>
              <a:t>You can also use local authority websites for accessing a range of online GIS maps and data.</a:t>
            </a:r>
            <a:endParaRPr lang="en-US" sz="1800" dirty="0" smtClean="0"/>
          </a:p>
          <a:p>
            <a:r>
              <a:rPr lang="en-GB" sz="1800" dirty="0" smtClean="0"/>
              <a:t>Within your school or college it is always useful to look back at data that was collected by students a few years ago.  This is most likely available in an electronic form. </a:t>
            </a:r>
            <a:endParaRPr lang="en-US" sz="1800" dirty="0" smtClean="0"/>
          </a:p>
          <a:p>
            <a:endParaRPr lang="en-US" dirty="0" smtClean="0"/>
          </a:p>
        </p:txBody>
      </p:sp>
      <p:sp>
        <p:nvSpPr>
          <p:cNvPr id="5" name="Rounded Rectangle 4"/>
          <p:cNvSpPr/>
          <p:nvPr/>
        </p:nvSpPr>
        <p:spPr>
          <a:xfrm>
            <a:off x="1643042" y="4572008"/>
            <a:ext cx="2286016" cy="200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r>
              <a:rPr lang="en-GB" sz="1600" dirty="0" smtClean="0"/>
              <a:t>The Commission for Rural Inequalities has some interesting resource that could support rural rebranding</a:t>
            </a:r>
            <a:endParaRPr lang="en-GB" sz="1600" dirty="0"/>
          </a:p>
        </p:txBody>
      </p:sp>
      <p:pic>
        <p:nvPicPr>
          <p:cNvPr id="49153" name="Picture 1"/>
          <p:cNvPicPr>
            <a:picLocks noChangeAspect="1" noChangeArrowheads="1"/>
          </p:cNvPicPr>
          <p:nvPr/>
        </p:nvPicPr>
        <p:blipFill>
          <a:blip r:embed="rId3" cstate="email"/>
          <a:srcRect/>
          <a:stretch>
            <a:fillRect/>
          </a:stretch>
        </p:blipFill>
        <p:spPr bwMode="auto">
          <a:xfrm>
            <a:off x="500034" y="4572008"/>
            <a:ext cx="1351218" cy="2000264"/>
          </a:xfrm>
          <a:prstGeom prst="rect">
            <a:avLst/>
          </a:prstGeom>
          <a:noFill/>
          <a:ln w="9525">
            <a:noFill/>
            <a:miter lim="800000"/>
            <a:headEnd/>
            <a:tailEnd/>
          </a:ln>
        </p:spPr>
      </p:pic>
      <p:pic>
        <p:nvPicPr>
          <p:cNvPr id="49154" name="Picture 2"/>
          <p:cNvPicPr>
            <a:picLocks noChangeAspect="1" noChangeArrowheads="1"/>
          </p:cNvPicPr>
          <p:nvPr/>
        </p:nvPicPr>
        <p:blipFill>
          <a:blip r:embed="rId4" cstate="email"/>
          <a:srcRect/>
          <a:stretch>
            <a:fillRect/>
          </a:stretch>
        </p:blipFill>
        <p:spPr bwMode="auto">
          <a:xfrm>
            <a:off x="5857884" y="1214422"/>
            <a:ext cx="2875547" cy="2479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155" name="Picture 3"/>
          <p:cNvPicPr>
            <a:picLocks noChangeAspect="1" noChangeArrowheads="1"/>
          </p:cNvPicPr>
          <p:nvPr/>
        </p:nvPicPr>
        <p:blipFill>
          <a:blip r:embed="rId5" cstate="email"/>
          <a:srcRect/>
          <a:stretch>
            <a:fillRect/>
          </a:stretch>
        </p:blipFill>
        <p:spPr bwMode="auto">
          <a:xfrm>
            <a:off x="6572264" y="3786190"/>
            <a:ext cx="1807906" cy="2233463"/>
          </a:xfrm>
          <a:prstGeom prst="rect">
            <a:avLst/>
          </a:prstGeom>
          <a:noFill/>
          <a:ln w="9525">
            <a:noFill/>
            <a:miter lim="800000"/>
            <a:headEnd/>
            <a:tailEnd/>
          </a:ln>
        </p:spPr>
      </p:pic>
      <p:pic>
        <p:nvPicPr>
          <p:cNvPr id="49157" name="Picture 5"/>
          <p:cNvPicPr>
            <a:picLocks noChangeAspect="1" noChangeArrowheads="1"/>
          </p:cNvPicPr>
          <p:nvPr/>
        </p:nvPicPr>
        <p:blipFill>
          <a:blip r:embed="rId6" cstate="email"/>
          <a:srcRect/>
          <a:stretch>
            <a:fillRect/>
          </a:stretch>
        </p:blipFill>
        <p:spPr bwMode="auto">
          <a:xfrm>
            <a:off x="4214810" y="4286256"/>
            <a:ext cx="2171694" cy="2141671"/>
          </a:xfrm>
          <a:prstGeom prst="rect">
            <a:avLst/>
          </a:prstGeom>
          <a:noFill/>
          <a:ln w="9525">
            <a:noFill/>
            <a:miter lim="800000"/>
            <a:headEnd/>
            <a:tailEnd/>
          </a:ln>
        </p:spPr>
      </p:pic>
      <p:sp>
        <p:nvSpPr>
          <p:cNvPr id="9" name="Action Button: Home 8">
            <a:hlinkClick r:id="rId7" action="ppaction://hlinksldjump" highlightClick="1"/>
          </p:cNvPr>
          <p:cNvSpPr/>
          <p:nvPr/>
        </p:nvSpPr>
        <p:spPr>
          <a:xfrm>
            <a:off x="6429388" y="6072206"/>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14348" y="714356"/>
            <a:ext cx="6883400" cy="717550"/>
          </a:xfrm>
        </p:spPr>
        <p:txBody>
          <a:bodyPr/>
          <a:lstStyle/>
          <a:p>
            <a:r>
              <a:rPr lang="en-GB" b="1" dirty="0" smtClean="0"/>
              <a:t>How would I measure other elements of rebranding?</a:t>
            </a:r>
            <a:endParaRPr lang="en-US" dirty="0" smtClean="0"/>
          </a:p>
        </p:txBody>
      </p:sp>
      <p:graphicFrame>
        <p:nvGraphicFramePr>
          <p:cNvPr id="5" name="Content Placeholder 4"/>
          <p:cNvGraphicFramePr>
            <a:graphicFrameLocks noGrp="1"/>
          </p:cNvGraphicFramePr>
          <p:nvPr>
            <p:ph sz="half" idx="1"/>
          </p:nvPr>
        </p:nvGraphicFramePr>
        <p:xfrm>
          <a:off x="571472" y="1500174"/>
          <a:ext cx="7929618" cy="2571768"/>
        </p:xfrm>
        <a:graphic>
          <a:graphicData uri="http://schemas.openxmlformats.org/drawingml/2006/table">
            <a:tbl>
              <a:tblPr>
                <a:tableStyleId>{16D9F66E-5EB9-4882-86FB-DCBF35E3C3E4}</a:tableStyleId>
              </a:tblPr>
              <a:tblGrid>
                <a:gridCol w="1785950"/>
                <a:gridCol w="6143668"/>
              </a:tblGrid>
              <a:tr h="441079">
                <a:tc>
                  <a:txBody>
                    <a:bodyPr/>
                    <a:lstStyle/>
                    <a:p>
                      <a:pPr>
                        <a:spcAft>
                          <a:spcPts val="0"/>
                        </a:spcAft>
                      </a:pPr>
                      <a:r>
                        <a:rPr lang="en-GB" sz="1400" b="1" dirty="0"/>
                        <a:t>Deindustrialisation</a:t>
                      </a:r>
                      <a:endParaRPr lang="en-US" sz="1400" b="1" dirty="0">
                        <a:latin typeface="Times New Roman"/>
                        <a:ea typeface="Times New Roman"/>
                      </a:endParaRPr>
                    </a:p>
                  </a:txBody>
                  <a:tcPr marL="45548" marR="45548" marT="0" marB="0"/>
                </a:tc>
                <a:tc>
                  <a:txBody>
                    <a:bodyPr/>
                    <a:lstStyle/>
                    <a:p>
                      <a:pPr>
                        <a:spcAft>
                          <a:spcPts val="0"/>
                        </a:spcAft>
                      </a:pPr>
                      <a:r>
                        <a:rPr lang="en-GB" sz="1400" dirty="0"/>
                        <a:t>Newspapers – reporting factory closures and job losses; could be part of a questionnaire survey of changing economic circumstances /  jobs. </a:t>
                      </a:r>
                      <a:endParaRPr lang="en-US" sz="1400" dirty="0">
                        <a:latin typeface="Times New Roman"/>
                        <a:ea typeface="Times New Roman"/>
                      </a:endParaRPr>
                    </a:p>
                  </a:txBody>
                  <a:tcPr marL="45548" marR="45548" marT="0" marB="0"/>
                </a:tc>
              </a:tr>
              <a:tr h="771292">
                <a:tc>
                  <a:txBody>
                    <a:bodyPr/>
                    <a:lstStyle/>
                    <a:p>
                      <a:pPr>
                        <a:spcAft>
                          <a:spcPts val="0"/>
                        </a:spcAft>
                      </a:pPr>
                      <a:r>
                        <a:rPr lang="en-GB" sz="1400" b="1" dirty="0"/>
                        <a:t>Depopulation</a:t>
                      </a:r>
                      <a:endParaRPr lang="en-US" sz="1400" b="1" dirty="0">
                        <a:latin typeface="Times New Roman"/>
                        <a:ea typeface="Times New Roman"/>
                      </a:endParaRPr>
                    </a:p>
                  </a:txBody>
                  <a:tcPr marL="45548" marR="45548" marT="0" marB="0"/>
                </a:tc>
                <a:tc>
                  <a:txBody>
                    <a:bodyPr/>
                    <a:lstStyle/>
                    <a:p>
                      <a:pPr>
                        <a:spcAft>
                          <a:spcPts val="0"/>
                        </a:spcAft>
                      </a:pPr>
                      <a:r>
                        <a:rPr lang="en-GB" sz="1400" dirty="0"/>
                        <a:t>Census at </a:t>
                      </a:r>
                      <a:r>
                        <a:rPr lang="en-GB" sz="1400" u="sng" dirty="0">
                          <a:hlinkClick r:id=""/>
                        </a:rPr>
                        <a:t>http://www.ons.gov.uk/census/index.html</a:t>
                      </a:r>
                      <a:r>
                        <a:rPr lang="en-GB" sz="1400" dirty="0"/>
                        <a:t> , which takes a snapshot of population every 10 years, so population change can be </a:t>
                      </a:r>
                      <a:r>
                        <a:rPr lang="en-GB" sz="1400" dirty="0" smtClean="0"/>
                        <a:t>calculated.</a:t>
                      </a:r>
                    </a:p>
                  </a:txBody>
                  <a:tcPr marL="45548" marR="45548" marT="0" marB="0"/>
                </a:tc>
              </a:tr>
              <a:tr h="588105">
                <a:tc>
                  <a:txBody>
                    <a:bodyPr/>
                    <a:lstStyle/>
                    <a:p>
                      <a:pPr>
                        <a:spcAft>
                          <a:spcPts val="0"/>
                        </a:spcAft>
                      </a:pPr>
                      <a:r>
                        <a:rPr lang="en-GB" sz="1400" b="1" dirty="0"/>
                        <a:t>Dereliction</a:t>
                      </a:r>
                      <a:endParaRPr lang="en-US" sz="1400" b="1" dirty="0">
                        <a:latin typeface="Times New Roman"/>
                        <a:ea typeface="Times New Roman"/>
                      </a:endParaRPr>
                    </a:p>
                  </a:txBody>
                  <a:tcPr marL="45548" marR="45548" marT="0" marB="0"/>
                </a:tc>
                <a:tc>
                  <a:txBody>
                    <a:bodyPr/>
                    <a:lstStyle/>
                    <a:p>
                      <a:pPr>
                        <a:spcAft>
                          <a:spcPts val="0"/>
                        </a:spcAft>
                      </a:pPr>
                      <a:r>
                        <a:rPr lang="en-GB" sz="1400" dirty="0"/>
                        <a:t>Landuse surveys, identifying vacant buildings and unused / overgrown land; possibly part of an EQS especially if you used comparative areas. </a:t>
                      </a:r>
                      <a:endParaRPr lang="en-GB" sz="1400" dirty="0" smtClean="0"/>
                    </a:p>
                  </a:txBody>
                  <a:tcPr marL="45548" marR="45548" marT="0" marB="0"/>
                </a:tc>
              </a:tr>
              <a:tr h="771292">
                <a:tc>
                  <a:txBody>
                    <a:bodyPr/>
                    <a:lstStyle/>
                    <a:p>
                      <a:pPr>
                        <a:spcAft>
                          <a:spcPts val="0"/>
                        </a:spcAft>
                      </a:pPr>
                      <a:r>
                        <a:rPr lang="en-GB" sz="1400" b="1" dirty="0"/>
                        <a:t>Deprivation</a:t>
                      </a:r>
                      <a:endParaRPr lang="en-US" sz="1400" b="1" dirty="0">
                        <a:latin typeface="Times New Roman"/>
                        <a:ea typeface="Times New Roman"/>
                      </a:endParaRPr>
                    </a:p>
                  </a:txBody>
                  <a:tcPr marL="45548" marR="45548" marT="0" marB="0"/>
                </a:tc>
                <a:tc>
                  <a:txBody>
                    <a:bodyPr/>
                    <a:lstStyle/>
                    <a:p>
                      <a:pPr>
                        <a:spcAft>
                          <a:spcPts val="0"/>
                        </a:spcAft>
                      </a:pPr>
                      <a:r>
                        <a:rPr lang="en-GB" sz="1400" dirty="0"/>
                        <a:t>Index of Multiple Deprivation; this can be found as part of the Census website but most local Councils have IMD data on their websites which is often easier to use. </a:t>
                      </a:r>
                      <a:endParaRPr lang="en-GB" sz="1400" dirty="0" smtClean="0"/>
                    </a:p>
                  </a:txBody>
                  <a:tcPr marL="45548" marR="45548" marT="0" marB="0"/>
                </a:tc>
              </a:tr>
            </a:tbl>
          </a:graphicData>
        </a:graphic>
      </p:graphicFrame>
      <p:graphicFrame>
        <p:nvGraphicFramePr>
          <p:cNvPr id="4" name="Content Placeholder 8"/>
          <p:cNvGraphicFramePr>
            <a:graphicFrameLocks noGrp="1"/>
          </p:cNvGraphicFramePr>
          <p:nvPr>
            <p:ph idx="1"/>
          </p:nvPr>
        </p:nvGraphicFramePr>
        <p:xfrm>
          <a:off x="3000364" y="4572008"/>
          <a:ext cx="5500726" cy="1428760"/>
        </p:xfrm>
        <a:graphic>
          <a:graphicData uri="http://schemas.openxmlformats.org/drawingml/2006/table">
            <a:tbl>
              <a:tblPr>
                <a:tableStyleId>{37CE84F3-28C3-443E-9E96-99CF82512B78}</a:tableStyleId>
              </a:tblPr>
              <a:tblGrid>
                <a:gridCol w="1283847"/>
                <a:gridCol w="4216879"/>
              </a:tblGrid>
              <a:tr h="816434">
                <a:tc>
                  <a:txBody>
                    <a:bodyPr/>
                    <a:lstStyle/>
                    <a:p>
                      <a:pPr>
                        <a:spcAft>
                          <a:spcPts val="0"/>
                        </a:spcAft>
                      </a:pPr>
                      <a:r>
                        <a:rPr lang="en-GB" sz="1200" dirty="0"/>
                        <a:t>Interviews </a:t>
                      </a:r>
                      <a:endParaRPr lang="en-US" sz="1200" b="1" dirty="0">
                        <a:latin typeface="Times New Roman"/>
                        <a:ea typeface="Times New Roman"/>
                      </a:endParaRPr>
                    </a:p>
                  </a:txBody>
                  <a:tcPr marL="68580" marR="68580" marT="0" marB="0"/>
                </a:tc>
                <a:tc>
                  <a:txBody>
                    <a:bodyPr/>
                    <a:lstStyle/>
                    <a:p>
                      <a:pPr>
                        <a:spcAft>
                          <a:spcPts val="0"/>
                        </a:spcAft>
                        <a:buFont typeface="Arial" pitchFamily="34" charset="0"/>
                        <a:buChar char="•"/>
                      </a:pPr>
                      <a:r>
                        <a:rPr lang="en-GB" sz="1200" dirty="0"/>
                        <a:t>The ideal way would be to conduct an interview with representatives from the developers or the local </a:t>
                      </a:r>
                      <a:r>
                        <a:rPr lang="en-GB" sz="1200" dirty="0" smtClean="0"/>
                        <a:t>council</a:t>
                      </a:r>
                    </a:p>
                    <a:p>
                      <a:pPr>
                        <a:spcAft>
                          <a:spcPts val="0"/>
                        </a:spcAft>
                        <a:buFont typeface="Arial" pitchFamily="34" charset="0"/>
                        <a:buChar char="•"/>
                      </a:pPr>
                      <a:r>
                        <a:rPr lang="en-GB" sz="1200" dirty="0" smtClean="0"/>
                        <a:t>try </a:t>
                      </a:r>
                      <a:r>
                        <a:rPr lang="en-GB" sz="1200" dirty="0"/>
                        <a:t>to ‘dig’ for information on funding and partners</a:t>
                      </a:r>
                      <a:r>
                        <a:rPr lang="en-GB" sz="1200" dirty="0" smtClean="0"/>
                        <a:t>.</a:t>
                      </a:r>
                    </a:p>
                    <a:p>
                      <a:pPr>
                        <a:spcAft>
                          <a:spcPts val="0"/>
                        </a:spcAft>
                      </a:pPr>
                      <a:endParaRPr lang="en-US" sz="1200" dirty="0">
                        <a:latin typeface="Times New Roman"/>
                        <a:ea typeface="Times New Roman"/>
                      </a:endParaRPr>
                    </a:p>
                  </a:txBody>
                  <a:tcPr marL="68580" marR="68580" marT="0" marB="0"/>
                </a:tc>
              </a:tr>
              <a:tr h="612326">
                <a:tc>
                  <a:txBody>
                    <a:bodyPr/>
                    <a:lstStyle/>
                    <a:p>
                      <a:pPr>
                        <a:spcAft>
                          <a:spcPts val="0"/>
                        </a:spcAft>
                      </a:pPr>
                      <a:r>
                        <a:rPr lang="en-GB" sz="1200" dirty="0"/>
                        <a:t>Research </a:t>
                      </a:r>
                      <a:endParaRPr lang="en-US" sz="1200" b="1" dirty="0">
                        <a:latin typeface="Times New Roman"/>
                        <a:ea typeface="Times New Roman"/>
                      </a:endParaRPr>
                    </a:p>
                  </a:txBody>
                  <a:tcPr marL="68580" marR="68580" marT="0" marB="0"/>
                </a:tc>
                <a:tc>
                  <a:txBody>
                    <a:bodyPr/>
                    <a:lstStyle/>
                    <a:p>
                      <a:pPr>
                        <a:spcAft>
                          <a:spcPts val="0"/>
                        </a:spcAft>
                        <a:buFont typeface="Arial" pitchFamily="34" charset="0"/>
                        <a:buChar char="•"/>
                      </a:pPr>
                      <a:r>
                        <a:rPr lang="en-GB" sz="1200" dirty="0"/>
                        <a:t>You should use the web to research who is </a:t>
                      </a:r>
                      <a:r>
                        <a:rPr lang="en-GB" sz="1200" dirty="0" smtClean="0"/>
                        <a:t>involved</a:t>
                      </a:r>
                    </a:p>
                    <a:p>
                      <a:pPr>
                        <a:spcAft>
                          <a:spcPts val="0"/>
                        </a:spcAft>
                        <a:buFont typeface="Arial" pitchFamily="34" charset="0"/>
                        <a:buChar char="•"/>
                      </a:pPr>
                      <a:r>
                        <a:rPr lang="en-GB" sz="1200" dirty="0" smtClean="0"/>
                        <a:t>often </a:t>
                      </a:r>
                      <a:r>
                        <a:rPr lang="en-GB" sz="1200" dirty="0" err="1"/>
                        <a:t>rebranding</a:t>
                      </a:r>
                      <a:r>
                        <a:rPr lang="en-GB" sz="1200" dirty="0"/>
                        <a:t> projects are intricate partnerships of private businesses, councils and government </a:t>
                      </a:r>
                      <a:r>
                        <a:rPr lang="en-GB" sz="1200" dirty="0" err="1"/>
                        <a:t>quangos</a:t>
                      </a:r>
                      <a:r>
                        <a:rPr lang="en-GB" sz="1200" dirty="0"/>
                        <a:t>. </a:t>
                      </a:r>
                      <a:endParaRPr lang="en-US" sz="1200" dirty="0">
                        <a:latin typeface="Times New Roman"/>
                        <a:ea typeface="Times New Roman"/>
                      </a:endParaRPr>
                    </a:p>
                  </a:txBody>
                  <a:tcPr marL="68580" marR="68580" marT="0" marB="0"/>
                </a:tc>
              </a:tr>
            </a:tbl>
          </a:graphicData>
        </a:graphic>
      </p:graphicFrame>
      <p:sp>
        <p:nvSpPr>
          <p:cNvPr id="6" name="Oval Callout 5"/>
          <p:cNvSpPr/>
          <p:nvPr/>
        </p:nvSpPr>
        <p:spPr>
          <a:xfrm>
            <a:off x="428596" y="4572008"/>
            <a:ext cx="2214578" cy="1571636"/>
          </a:xfrm>
          <a:prstGeom prst="wedgeEllipseCallout">
            <a:avLst>
              <a:gd name="adj1" fmla="val 83395"/>
              <a:gd name="adj2" fmla="val -1895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t>You may have to find out about players also.  More qualitative approaches required here.</a:t>
            </a:r>
            <a:endParaRPr lang="en-GB" sz="1400" dirty="0"/>
          </a:p>
        </p:txBody>
      </p:sp>
      <p:sp>
        <p:nvSpPr>
          <p:cNvPr id="7" name="Action Button: Home 6">
            <a:hlinkClick r:id="rId3" action="ppaction://hlinksldjump" highlightClick="1"/>
          </p:cNvPr>
          <p:cNvSpPr/>
          <p:nvPr/>
        </p:nvSpPr>
        <p:spPr>
          <a:xfrm>
            <a:off x="6143636" y="6143644"/>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71500" y="1071561"/>
          <a:ext cx="8001056" cy="5284900"/>
        </p:xfrm>
        <a:graphic>
          <a:graphicData uri="http://schemas.openxmlformats.org/drawingml/2006/table">
            <a:tbl>
              <a:tblPr firstRow="1" bandRow="1">
                <a:tableStyleId>{D7AC3CCA-C797-4891-BE02-D94E43425B78}</a:tableStyleId>
              </a:tblPr>
              <a:tblGrid>
                <a:gridCol w="1285884"/>
                <a:gridCol w="6715172"/>
              </a:tblGrid>
              <a:tr h="708249">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 range of fieldwork follow-up options may be appropriate in order to better prepare for the exam.  The most</a:t>
                      </a:r>
                      <a:r>
                        <a:rPr lang="en-GB" sz="1400" baseline="0" dirty="0" smtClean="0"/>
                        <a:t> important </a:t>
                      </a:r>
                      <a:r>
                        <a:rPr lang="en-GB" sz="1400" dirty="0" smtClean="0"/>
                        <a:t>activities are in the light</a:t>
                      </a:r>
                      <a:r>
                        <a:rPr lang="en-GB" sz="1400" baseline="0" dirty="0" smtClean="0"/>
                        <a:t> green </a:t>
                      </a:r>
                      <a:r>
                        <a:rPr lang="en-GB" sz="1400" dirty="0" smtClean="0"/>
                        <a:t> boxes</a:t>
                      </a:r>
                    </a:p>
                    <a:p>
                      <a:endParaRPr lang="en-US" sz="1400" dirty="0"/>
                    </a:p>
                  </a:txBody>
                  <a:tcPr/>
                </a:tc>
                <a:tc>
                  <a:txBody>
                    <a:bodyPr/>
                    <a:lstStyle/>
                    <a:p>
                      <a:r>
                        <a:rPr lang="en-US" sz="1400" dirty="0" smtClean="0"/>
                        <a:t>ACTIVITY 1 – METHODOLOGY</a:t>
                      </a:r>
                      <a:r>
                        <a:rPr lang="en-US" sz="1400" baseline="0" dirty="0" smtClean="0"/>
                        <a:t> WRITE-UP.  </a:t>
                      </a:r>
                      <a:r>
                        <a:rPr lang="en-US" sz="1400" b="0" baseline="0" dirty="0" smtClean="0"/>
                        <a:t>Give a focus on the  techniques and approaches used, how the sites were selected,  justification etc.  Remember to include both fieldwork and research ideas</a:t>
                      </a:r>
                      <a:r>
                        <a:rPr lang="en-US" sz="1400" baseline="0" dirty="0" smtClean="0"/>
                        <a:t>. </a:t>
                      </a:r>
                      <a:endParaRPr lang="en-US" sz="1400" dirty="0"/>
                    </a:p>
                  </a:txBody>
                  <a:tcPr>
                    <a:solidFill>
                      <a:schemeClr val="accent1">
                        <a:lumMod val="60000"/>
                        <a:lumOff val="40000"/>
                      </a:schemeClr>
                    </a:solidFill>
                  </a:tcPr>
                </a:tc>
              </a:tr>
              <a:tr h="914822">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ACTIVITY</a:t>
                      </a:r>
                      <a:r>
                        <a:rPr lang="en-GB" sz="1400" b="1" baseline="0" dirty="0" smtClean="0"/>
                        <a:t> 2 – PRESENTATION and ANALYSIS.  </a:t>
                      </a:r>
                      <a:r>
                        <a:rPr lang="en-GB" sz="1400" b="0" baseline="0" dirty="0" smtClean="0"/>
                        <a:t>Give a focus on the range of techniques used to present the data and say why you used them.  Also include a description of how and why data was analysed (including qualitative, e.g. Annotation of photographs etc). </a:t>
                      </a:r>
                      <a:endParaRPr lang="en-GB" sz="1400" b="0" dirty="0" smtClean="0"/>
                    </a:p>
                  </a:txBody>
                  <a:tcPr>
                    <a:solidFill>
                      <a:schemeClr val="accent1">
                        <a:lumMod val="60000"/>
                        <a:lumOff val="40000"/>
                      </a:schemeClr>
                    </a:solidFill>
                  </a:tcPr>
                </a:tc>
              </a:tr>
              <a:tr h="914822">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ACTIVITY 3 – RESULTS, CONCLUSIONS and EVALUATION.  </a:t>
                      </a:r>
                      <a:r>
                        <a:rPr lang="en-GB" sz="1400" b="0" dirty="0" smtClean="0"/>
                        <a:t>Give a focus on what you found,</a:t>
                      </a:r>
                      <a:r>
                        <a:rPr lang="en-GB" sz="1400" b="0" baseline="0" dirty="0" smtClean="0"/>
                        <a:t> including some locational detail.  You should also give details of selected results, and provide an evaluative framework, e.g. limitations, reliability of results etc. </a:t>
                      </a:r>
                      <a:endParaRPr lang="en-GB" sz="1400" b="0" dirty="0" smtClean="0"/>
                    </a:p>
                  </a:txBody>
                  <a:tcPr>
                    <a:solidFill>
                      <a:schemeClr val="accent1">
                        <a:lumMod val="60000"/>
                        <a:lumOff val="40000"/>
                      </a:schemeClr>
                    </a:solidFill>
                  </a:tcPr>
                </a:tc>
              </a:tr>
              <a:tr h="501676">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Peer</a:t>
                      </a:r>
                      <a:r>
                        <a:rPr lang="en-US" sz="1400" b="1" baseline="0" dirty="0" smtClean="0"/>
                        <a:t> review</a:t>
                      </a:r>
                      <a:r>
                        <a:rPr lang="en-US" sz="1400" baseline="0" dirty="0" smtClean="0"/>
                        <a:t> of other modeled exam responses.  Use highlighting, annotation etc to learn from other peoples work.  This could be linked to a mark scheme,</a:t>
                      </a:r>
                      <a:endParaRPr lang="en-US" sz="1400" dirty="0" smtClean="0"/>
                    </a:p>
                  </a:txBody>
                  <a:tcPr/>
                </a:tc>
              </a:tr>
              <a:tr h="35026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 </a:t>
                      </a:r>
                      <a:r>
                        <a:rPr lang="en-GB" sz="1400" b="1" dirty="0" smtClean="0"/>
                        <a:t>fieldwork glossary</a:t>
                      </a:r>
                      <a:r>
                        <a:rPr lang="en-GB" sz="1400" dirty="0" smtClean="0"/>
                        <a:t>...very useful to help  with technical</a:t>
                      </a:r>
                      <a:r>
                        <a:rPr lang="en-GB" sz="1400" baseline="0" dirty="0" smtClean="0"/>
                        <a:t> language in the exam.  This could be linked to a techniques matrix (see next slide).</a:t>
                      </a:r>
                      <a:endParaRPr lang="en-GB" sz="1400" dirty="0" smtClean="0"/>
                    </a:p>
                  </a:txBody>
                  <a:tcPr/>
                </a:tc>
              </a:tr>
              <a:tr h="416556">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 </a:t>
                      </a:r>
                      <a:r>
                        <a:rPr lang="en-GB" sz="1400" b="1" dirty="0" smtClean="0"/>
                        <a:t>GIS / Google Earth </a:t>
                      </a:r>
                      <a:r>
                        <a:rPr lang="en-GB" sz="1400" dirty="0" smtClean="0"/>
                        <a:t>map showing the locations visited</a:t>
                      </a:r>
                      <a:r>
                        <a:rPr lang="en-GB" sz="1400" baseline="0" dirty="0" smtClean="0"/>
                        <a:t> as place marks.</a:t>
                      </a:r>
                      <a:endParaRPr lang="en-GB" sz="1400" dirty="0" smtClean="0"/>
                    </a:p>
                  </a:txBody>
                  <a:tcPr/>
                </a:tc>
              </a:tr>
              <a:tr h="501676">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Mock exam questions </a:t>
                      </a:r>
                      <a:r>
                        <a:rPr lang="en-GB" sz="1400" dirty="0" smtClean="0"/>
                        <a:t>completed under timed conditions , linked to each of the three activities</a:t>
                      </a:r>
                      <a:r>
                        <a:rPr lang="en-GB" sz="1400" baseline="0" dirty="0" smtClean="0"/>
                        <a:t> above.</a:t>
                      </a:r>
                      <a:endParaRPr lang="en-GB" sz="1400" dirty="0" smtClean="0"/>
                    </a:p>
                  </a:txBody>
                  <a:tcPr/>
                </a:tc>
              </a:tr>
              <a:tr h="692584">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 </a:t>
                      </a:r>
                      <a:r>
                        <a:rPr lang="en-GB" sz="1400" b="1" dirty="0" smtClean="0"/>
                        <a:t>PowerPoint</a:t>
                      </a:r>
                      <a:r>
                        <a:rPr lang="en-GB" sz="1400" b="1" baseline="0" dirty="0" smtClean="0"/>
                        <a:t> presentation </a:t>
                      </a:r>
                      <a:r>
                        <a:rPr lang="en-GB" sz="1400" baseline="0" dirty="0" smtClean="0"/>
                        <a:t>, to focus on giving a ‘virtual tour’ of the locations / and or findings.</a:t>
                      </a:r>
                      <a:endParaRPr lang="en-GB" sz="1400" dirty="0" smtClean="0"/>
                    </a:p>
                  </a:txBody>
                  <a:tcPr/>
                </a:tc>
              </a:tr>
            </a:tbl>
          </a:graphicData>
        </a:graphic>
      </p:graphicFrame>
      <p:sp>
        <p:nvSpPr>
          <p:cNvPr id="3" name="Title 1"/>
          <p:cNvSpPr>
            <a:spLocks noGrp="1"/>
          </p:cNvSpPr>
          <p:nvPr>
            <p:ph type="title"/>
          </p:nvPr>
        </p:nvSpPr>
        <p:spPr>
          <a:xfrm>
            <a:off x="428596" y="642918"/>
            <a:ext cx="6883400" cy="717550"/>
          </a:xfrm>
        </p:spPr>
        <p:txBody>
          <a:bodyPr/>
          <a:lstStyle/>
          <a:p>
            <a:r>
              <a:rPr lang="en-GB" dirty="0" smtClean="0"/>
              <a:t>Following-up the rebranding fieldwork?</a:t>
            </a:r>
            <a:endParaRPr lang="en-GB" dirty="0"/>
          </a:p>
        </p:txBody>
      </p:sp>
      <p:sp>
        <p:nvSpPr>
          <p:cNvPr id="4" name="Action Button: Home 3">
            <a:hlinkClick r:id="rId3" action="ppaction://hlinksldjump" highlightClick="1"/>
          </p:cNvPr>
          <p:cNvSpPr/>
          <p:nvPr/>
        </p:nvSpPr>
        <p:spPr>
          <a:xfrm>
            <a:off x="6357950" y="6072206"/>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42910" y="5643578"/>
            <a:ext cx="6072230" cy="428628"/>
          </a:xfrm>
        </p:spPr>
        <p:style>
          <a:lnRef idx="2">
            <a:schemeClr val="accent5"/>
          </a:lnRef>
          <a:fillRef idx="1">
            <a:schemeClr val="lt1"/>
          </a:fillRef>
          <a:effectRef idx="0">
            <a:schemeClr val="accent5"/>
          </a:effectRef>
          <a:fontRef idx="minor">
            <a:schemeClr val="dk1"/>
          </a:fontRef>
        </p:style>
        <p:txBody>
          <a:bodyPr/>
          <a:lstStyle/>
          <a:p>
            <a:r>
              <a:rPr lang="en-GB" b="1" dirty="0" smtClean="0"/>
              <a:t>All linked to the success of rebranding</a:t>
            </a:r>
            <a:endParaRPr lang="en-US" dirty="0" smtClean="0"/>
          </a:p>
        </p:txBody>
      </p:sp>
      <p:graphicFrame>
        <p:nvGraphicFramePr>
          <p:cNvPr id="5" name="Content Placeholder 4"/>
          <p:cNvGraphicFramePr>
            <a:graphicFrameLocks noGrp="1"/>
          </p:cNvGraphicFramePr>
          <p:nvPr>
            <p:ph sz="half" idx="1"/>
          </p:nvPr>
        </p:nvGraphicFramePr>
        <p:xfrm>
          <a:off x="428596" y="1714487"/>
          <a:ext cx="6429420" cy="3794451"/>
        </p:xfrm>
        <a:graphic>
          <a:graphicData uri="http://schemas.openxmlformats.org/drawingml/2006/table">
            <a:tbl>
              <a:tblPr>
                <a:tableStyleId>{22838BEF-8BB2-4498-84A7-C5851F593DF1}</a:tableStyleId>
              </a:tblPr>
              <a:tblGrid>
                <a:gridCol w="1714512"/>
                <a:gridCol w="4714908"/>
              </a:tblGrid>
              <a:tr h="1020977">
                <a:tc>
                  <a:txBody>
                    <a:bodyPr/>
                    <a:lstStyle/>
                    <a:p>
                      <a:pPr>
                        <a:spcAft>
                          <a:spcPts val="0"/>
                        </a:spcAft>
                      </a:pPr>
                      <a:r>
                        <a:rPr lang="en-GB" sz="1600" b="1" dirty="0"/>
                        <a:t>Questionnaires </a:t>
                      </a:r>
                      <a:endParaRPr lang="en-US" sz="1600" b="1" dirty="0">
                        <a:latin typeface="Times New Roman"/>
                        <a:ea typeface="Times New Roman"/>
                      </a:endParaRPr>
                    </a:p>
                  </a:txBody>
                  <a:tcPr marL="45548" marR="45548" marT="0" marB="0"/>
                </a:tc>
                <a:tc>
                  <a:txBody>
                    <a:bodyPr/>
                    <a:lstStyle/>
                    <a:p>
                      <a:pPr>
                        <a:spcAft>
                          <a:spcPts val="0"/>
                        </a:spcAft>
                      </a:pPr>
                      <a:r>
                        <a:rPr lang="en-GB" sz="1600" dirty="0"/>
                        <a:t>Include questions on the brand to assess how well known it is; consider showing people a range of logos and get them to identify the ‘correct’ one.</a:t>
                      </a:r>
                      <a:endParaRPr lang="en-US" sz="1600" dirty="0">
                        <a:latin typeface="Times New Roman"/>
                        <a:ea typeface="Times New Roman"/>
                      </a:endParaRPr>
                    </a:p>
                  </a:txBody>
                  <a:tcPr marL="45548" marR="45548" marT="0" marB="0"/>
                </a:tc>
              </a:tr>
              <a:tr h="1020977">
                <a:tc>
                  <a:txBody>
                    <a:bodyPr/>
                    <a:lstStyle/>
                    <a:p>
                      <a:pPr>
                        <a:spcAft>
                          <a:spcPts val="0"/>
                        </a:spcAft>
                      </a:pPr>
                      <a:r>
                        <a:rPr lang="en-GB" sz="1600" b="1" dirty="0"/>
                        <a:t>Activity counts </a:t>
                      </a:r>
                      <a:endParaRPr lang="en-US" sz="1600" b="1" dirty="0">
                        <a:latin typeface="Times New Roman"/>
                        <a:ea typeface="Times New Roman"/>
                      </a:endParaRPr>
                    </a:p>
                  </a:txBody>
                  <a:tcPr marL="45548" marR="45548" marT="0" marB="0"/>
                </a:tc>
                <a:tc>
                  <a:txBody>
                    <a:bodyPr/>
                    <a:lstStyle/>
                    <a:p>
                      <a:pPr>
                        <a:spcAft>
                          <a:spcPts val="0"/>
                        </a:spcAft>
                      </a:pPr>
                      <a:r>
                        <a:rPr lang="en-GB" sz="1600" dirty="0"/>
                        <a:t>What are people doing? Have they ‘just come for a drink’ when the ‘idea’ was that they should be visiting an art gallery? </a:t>
                      </a:r>
                      <a:endParaRPr lang="en-US" sz="1600" dirty="0">
                        <a:latin typeface="Times New Roman"/>
                        <a:ea typeface="Times New Roman"/>
                      </a:endParaRPr>
                    </a:p>
                  </a:txBody>
                  <a:tcPr marL="45548" marR="45548" marT="0" marB="0"/>
                </a:tc>
              </a:tr>
              <a:tr h="1020977">
                <a:tc>
                  <a:txBody>
                    <a:bodyPr/>
                    <a:lstStyle/>
                    <a:p>
                      <a:pPr>
                        <a:spcAft>
                          <a:spcPts val="0"/>
                        </a:spcAft>
                      </a:pPr>
                      <a:r>
                        <a:rPr lang="en-GB" sz="1600" b="1" dirty="0"/>
                        <a:t>Local Press </a:t>
                      </a:r>
                      <a:endParaRPr lang="en-US" sz="1600" b="1" dirty="0">
                        <a:latin typeface="Times New Roman"/>
                        <a:ea typeface="Times New Roman"/>
                      </a:endParaRPr>
                    </a:p>
                  </a:txBody>
                  <a:tcPr marL="45548" marR="45548" marT="0" marB="0"/>
                </a:tc>
                <a:tc>
                  <a:txBody>
                    <a:bodyPr/>
                    <a:lstStyle/>
                    <a:p>
                      <a:pPr>
                        <a:spcAft>
                          <a:spcPts val="0"/>
                        </a:spcAft>
                      </a:pPr>
                      <a:r>
                        <a:rPr lang="en-GB" sz="1600"/>
                        <a:t>Local newspapers rarely pull their punches if they think money has been badly spent – get into your local library and see what journalists are saying </a:t>
                      </a:r>
                      <a:endParaRPr lang="en-US" sz="1600">
                        <a:latin typeface="Times New Roman"/>
                        <a:ea typeface="Times New Roman"/>
                      </a:endParaRPr>
                    </a:p>
                  </a:txBody>
                  <a:tcPr marL="45548" marR="45548" marT="0" marB="0"/>
                </a:tc>
              </a:tr>
              <a:tr h="723285">
                <a:tc>
                  <a:txBody>
                    <a:bodyPr/>
                    <a:lstStyle/>
                    <a:p>
                      <a:pPr>
                        <a:spcAft>
                          <a:spcPts val="0"/>
                        </a:spcAft>
                      </a:pPr>
                      <a:r>
                        <a:rPr lang="en-GB" sz="1600" b="1" dirty="0"/>
                        <a:t>Landuse surveys </a:t>
                      </a:r>
                      <a:endParaRPr lang="en-US" sz="1600" b="1" dirty="0">
                        <a:latin typeface="Times New Roman"/>
                        <a:ea typeface="Times New Roman"/>
                      </a:endParaRPr>
                    </a:p>
                  </a:txBody>
                  <a:tcPr marL="45548" marR="45548" marT="0" marB="0"/>
                </a:tc>
                <a:tc>
                  <a:txBody>
                    <a:bodyPr/>
                    <a:lstStyle/>
                    <a:p>
                      <a:pPr>
                        <a:spcAft>
                          <a:spcPts val="0"/>
                        </a:spcAft>
                      </a:pPr>
                      <a:r>
                        <a:rPr lang="en-GB" sz="1600" dirty="0"/>
                        <a:t>Look for evidence of certain functions – sports, art, high end retail – are they present, or is the brand really just a ‘front’. </a:t>
                      </a:r>
                      <a:endParaRPr lang="en-US" sz="1600" dirty="0">
                        <a:latin typeface="Times New Roman"/>
                        <a:ea typeface="Times New Roman"/>
                      </a:endParaRPr>
                    </a:p>
                  </a:txBody>
                  <a:tcPr marL="45548" marR="45548" marT="0" marB="0"/>
                </a:tc>
              </a:tr>
            </a:tbl>
          </a:graphicData>
        </a:graphic>
      </p:graphicFrame>
      <p:sp>
        <p:nvSpPr>
          <p:cNvPr id="4" name="Oval Callout 3"/>
          <p:cNvSpPr/>
          <p:nvPr/>
        </p:nvSpPr>
        <p:spPr>
          <a:xfrm>
            <a:off x="7072330" y="2000240"/>
            <a:ext cx="1857388" cy="2643206"/>
          </a:xfrm>
          <a:prstGeom prst="wedgeEllipseCallout">
            <a:avLst>
              <a:gd name="adj1" fmla="val -73633"/>
              <a:gd name="adj2" fmla="val 534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Be specific when answering a question – all these can be used to indicate ‘success’</a:t>
            </a:r>
            <a:endParaRPr lang="en-GB" sz="1600" dirty="0"/>
          </a:p>
        </p:txBody>
      </p:sp>
      <p:sp>
        <p:nvSpPr>
          <p:cNvPr id="6" name="Title 1"/>
          <p:cNvSpPr txBox="1">
            <a:spLocks/>
          </p:cNvSpPr>
          <p:nvPr/>
        </p:nvSpPr>
        <p:spPr bwMode="auto">
          <a:xfrm>
            <a:off x="571472" y="785794"/>
            <a:ext cx="4786346" cy="703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1"/>
                </a:solidFill>
                <a:effectLst/>
                <a:uLnTx/>
                <a:uFillTx/>
                <a:latin typeface="+mj-lt"/>
                <a:ea typeface="+mj-ea"/>
                <a:cs typeface="+mj-cs"/>
              </a:rPr>
              <a:t>Matching your fieldwork and research</a:t>
            </a:r>
            <a:r>
              <a:rPr kumimoji="0" lang="en-GB" sz="2400" b="1" i="0" u="none" strike="noStrike" kern="0" cap="none" spc="0" normalizeH="0" noProof="0" dirty="0" smtClean="0">
                <a:ln>
                  <a:noFill/>
                </a:ln>
                <a:solidFill>
                  <a:schemeClr val="tx1"/>
                </a:solidFill>
                <a:effectLst/>
                <a:uLnTx/>
                <a:uFillTx/>
                <a:latin typeface="+mj-lt"/>
                <a:ea typeface="+mj-ea"/>
                <a:cs typeface="+mj-cs"/>
              </a:rPr>
              <a:t> </a:t>
            </a:r>
            <a:r>
              <a:rPr kumimoji="0" lang="en-GB" sz="2400" b="1" i="0" u="none" strike="noStrike" kern="0" cap="none" spc="0" normalizeH="0" baseline="0" noProof="0" dirty="0" smtClean="0">
                <a:ln>
                  <a:noFill/>
                </a:ln>
                <a:solidFill>
                  <a:schemeClr val="tx1"/>
                </a:solidFill>
                <a:effectLst/>
                <a:uLnTx/>
                <a:uFillTx/>
                <a:latin typeface="+mj-lt"/>
                <a:ea typeface="+mj-ea"/>
                <a:cs typeface="+mj-cs"/>
              </a:rPr>
              <a:t>to the question</a:t>
            </a:r>
            <a:endParaRPr kumimoji="0" lang="en-US" sz="24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7" name="Action Button: Home 6">
            <a:hlinkClick r:id="rId3" action="ppaction://hlinksldjump" highlightClick="1"/>
          </p:cNvPr>
          <p:cNvSpPr/>
          <p:nvPr/>
        </p:nvSpPr>
        <p:spPr>
          <a:xfrm>
            <a:off x="7143768" y="5500702"/>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8750" y="1571625"/>
            <a:ext cx="7572406" cy="4357688"/>
          </a:xfrm>
        </p:spPr>
        <p:txBody>
          <a:bodyPr/>
          <a:lstStyle/>
          <a:p>
            <a:pPr marL="514350" indent="-514350" eaLnBrk="1" hangingPunct="1">
              <a:buFontTx/>
              <a:buAutoNum type="arabicPeriod"/>
            </a:pPr>
            <a:r>
              <a:rPr lang="en-GB" sz="3200" b="1" dirty="0" smtClean="0">
                <a:solidFill>
                  <a:srgbClr val="5C8A00"/>
                </a:solidFill>
              </a:rPr>
              <a:t>Overview</a:t>
            </a:r>
          </a:p>
          <a:p>
            <a:pPr marL="514350" indent="-514350" eaLnBrk="1" hangingPunct="1">
              <a:buFontTx/>
              <a:buAutoNum type="arabicPeriod"/>
            </a:pPr>
            <a:r>
              <a:rPr lang="en-GB" sz="3200" b="1" dirty="0" smtClean="0">
                <a:solidFill>
                  <a:srgbClr val="5C8A00"/>
                </a:solidFill>
              </a:rPr>
              <a:t>Requirements of the specification</a:t>
            </a:r>
          </a:p>
          <a:p>
            <a:pPr marL="514350" indent="-514350" eaLnBrk="1" hangingPunct="1">
              <a:buFontTx/>
              <a:buAutoNum type="arabicPeriod"/>
            </a:pPr>
            <a:r>
              <a:rPr lang="en-GB" sz="3200" b="1" dirty="0" smtClean="0">
                <a:solidFill>
                  <a:srgbClr val="5C8A00"/>
                </a:solidFill>
              </a:rPr>
              <a:t>What is rebranding?</a:t>
            </a:r>
          </a:p>
          <a:p>
            <a:pPr marL="514350" indent="-514350" eaLnBrk="1" hangingPunct="1">
              <a:buFontTx/>
              <a:buAutoNum type="arabicPeriod"/>
            </a:pPr>
            <a:r>
              <a:rPr lang="en-GB" sz="3200" b="1" dirty="0" smtClean="0">
                <a:solidFill>
                  <a:srgbClr val="5C8A00"/>
                </a:solidFill>
              </a:rPr>
              <a:t>Rebranding strategies</a:t>
            </a:r>
          </a:p>
          <a:p>
            <a:pPr marL="514350" indent="-514350" eaLnBrk="1" hangingPunct="1">
              <a:buFontTx/>
              <a:buAutoNum type="arabicPeriod"/>
            </a:pPr>
            <a:r>
              <a:rPr lang="en-GB" sz="3200" b="1" dirty="0" smtClean="0">
                <a:solidFill>
                  <a:srgbClr val="5C8A00"/>
                </a:solidFill>
              </a:rPr>
              <a:t>Ideas for fieldwork</a:t>
            </a:r>
          </a:p>
          <a:p>
            <a:pPr marL="514350" indent="-514350" eaLnBrk="1" hangingPunct="1">
              <a:buFontTx/>
              <a:buAutoNum type="arabicPeriod"/>
            </a:pPr>
            <a:r>
              <a:rPr lang="en-GB" sz="3200" b="1" dirty="0" smtClean="0">
                <a:solidFill>
                  <a:srgbClr val="5C8A00"/>
                </a:solidFill>
              </a:rPr>
              <a:t>Following up the fieldwork</a:t>
            </a:r>
          </a:p>
          <a:p>
            <a:pPr marL="514350" indent="-514350" eaLnBrk="1" hangingPunct="1">
              <a:buFontTx/>
              <a:buAutoNum type="arabicPeriod"/>
            </a:pPr>
            <a:r>
              <a:rPr lang="en-GB" sz="3200" b="1" dirty="0" smtClean="0">
                <a:solidFill>
                  <a:srgbClr val="5C8A00"/>
                </a:solidFill>
              </a:rPr>
              <a:t>Making it work for the exam</a:t>
            </a:r>
          </a:p>
          <a:p>
            <a:pPr marL="514350" indent="-514350" eaLnBrk="1" hangingPunct="1">
              <a:buFontTx/>
              <a:buAutoNum type="arabicPeriod"/>
            </a:pPr>
            <a:endParaRPr lang="en-GB" sz="3200" b="1" dirty="0" smtClean="0">
              <a:solidFill>
                <a:srgbClr val="5C8A00"/>
              </a:solidFill>
            </a:endParaRPr>
          </a:p>
          <a:p>
            <a:pPr marL="514350" indent="-514350" eaLnBrk="1" hangingPunct="1">
              <a:buFontTx/>
              <a:buAutoNum type="arabicPeriod"/>
            </a:pPr>
            <a:endParaRPr lang="en-US" dirty="0" smtClean="0"/>
          </a:p>
        </p:txBody>
      </p:sp>
      <p:sp>
        <p:nvSpPr>
          <p:cNvPr id="6" name="Action Button: Information 5">
            <a:hlinkClick r:id="" action="ppaction://noaction" highlightClick="1"/>
          </p:cNvPr>
          <p:cNvSpPr/>
          <p:nvPr/>
        </p:nvSpPr>
        <p:spPr>
          <a:xfrm>
            <a:off x="857250" y="1643063"/>
            <a:ext cx="428625" cy="42862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Action Button: Information 6">
            <a:hlinkClick r:id="" action="ppaction://hlinkshowjump?jump=nextslide" highlightClick="1"/>
          </p:cNvPr>
          <p:cNvSpPr/>
          <p:nvPr/>
        </p:nvSpPr>
        <p:spPr>
          <a:xfrm>
            <a:off x="857250" y="2214563"/>
            <a:ext cx="428625" cy="42862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Action Button: Information 7">
            <a:hlinkClick r:id="rId3" action="ppaction://hlinksldjump" highlightClick="1"/>
          </p:cNvPr>
          <p:cNvSpPr/>
          <p:nvPr/>
        </p:nvSpPr>
        <p:spPr>
          <a:xfrm>
            <a:off x="857250" y="2786063"/>
            <a:ext cx="428625" cy="42862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Action Button: Information 8">
            <a:hlinkClick r:id="rId4" action="ppaction://hlinksldjump" highlightClick="1"/>
          </p:cNvPr>
          <p:cNvSpPr/>
          <p:nvPr/>
        </p:nvSpPr>
        <p:spPr>
          <a:xfrm>
            <a:off x="857250" y="3357563"/>
            <a:ext cx="428625" cy="42862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Action Button: Information 9">
            <a:hlinkClick r:id="rId5" action="ppaction://hlinksldjump" highlightClick="1"/>
          </p:cNvPr>
          <p:cNvSpPr/>
          <p:nvPr/>
        </p:nvSpPr>
        <p:spPr>
          <a:xfrm>
            <a:off x="857250" y="3929063"/>
            <a:ext cx="428625" cy="42862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Action Button: Information 10">
            <a:hlinkClick r:id="rId6" action="ppaction://hlinksldjump" highlightClick="1"/>
          </p:cNvPr>
          <p:cNvSpPr/>
          <p:nvPr/>
        </p:nvSpPr>
        <p:spPr>
          <a:xfrm>
            <a:off x="857250" y="4500563"/>
            <a:ext cx="428625" cy="42862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44" name="TextBox 11"/>
          <p:cNvSpPr txBox="1">
            <a:spLocks noChangeArrowheads="1"/>
          </p:cNvSpPr>
          <p:nvPr/>
        </p:nvSpPr>
        <p:spPr bwMode="auto">
          <a:xfrm>
            <a:off x="857250" y="857250"/>
            <a:ext cx="2857500" cy="584200"/>
          </a:xfrm>
          <a:prstGeom prst="rect">
            <a:avLst/>
          </a:prstGeom>
          <a:noFill/>
          <a:ln w="9525">
            <a:noFill/>
            <a:miter lim="800000"/>
            <a:headEnd/>
            <a:tailEnd/>
          </a:ln>
        </p:spPr>
        <p:txBody>
          <a:bodyPr>
            <a:spAutoFit/>
          </a:bodyPr>
          <a:lstStyle/>
          <a:p>
            <a:r>
              <a:rPr lang="en-GB" sz="3200" b="1" dirty="0"/>
              <a:t>CONTENTS</a:t>
            </a:r>
            <a:endParaRPr lang="en-US" sz="3200" b="1" dirty="0"/>
          </a:p>
        </p:txBody>
      </p:sp>
      <p:sp>
        <p:nvSpPr>
          <p:cNvPr id="14345" name="TextBox 12"/>
          <p:cNvSpPr txBox="1">
            <a:spLocks noChangeArrowheads="1"/>
          </p:cNvSpPr>
          <p:nvPr/>
        </p:nvSpPr>
        <p:spPr bwMode="auto">
          <a:xfrm>
            <a:off x="214313" y="5715000"/>
            <a:ext cx="6429375" cy="923925"/>
          </a:xfrm>
          <a:prstGeom prst="rect">
            <a:avLst/>
          </a:prstGeom>
          <a:noFill/>
          <a:ln w="9525">
            <a:noFill/>
            <a:miter lim="800000"/>
            <a:headEnd/>
            <a:tailEnd/>
          </a:ln>
        </p:spPr>
        <p:txBody>
          <a:bodyPr wrap="none">
            <a:spAutoFit/>
          </a:bodyPr>
          <a:lstStyle/>
          <a:p>
            <a:endParaRPr lang="en-GB" dirty="0"/>
          </a:p>
          <a:p>
            <a:r>
              <a:rPr lang="en-GB" dirty="0"/>
              <a:t>Click on the information icon           to jump to that section. </a:t>
            </a:r>
          </a:p>
          <a:p>
            <a:r>
              <a:rPr lang="en-GB" dirty="0"/>
              <a:t>Click on the home button          to return to this contents page</a:t>
            </a:r>
            <a:endParaRPr lang="en-US" dirty="0"/>
          </a:p>
        </p:txBody>
      </p:sp>
      <p:sp>
        <p:nvSpPr>
          <p:cNvPr id="14" name="Action Button: Information 13">
            <a:hlinkClick r:id="" action="ppaction://noaction" highlightClick="1"/>
          </p:cNvPr>
          <p:cNvSpPr/>
          <p:nvPr/>
        </p:nvSpPr>
        <p:spPr>
          <a:xfrm>
            <a:off x="3357563" y="6000750"/>
            <a:ext cx="285750" cy="28575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Action Button: Home 14">
            <a:hlinkClick r:id="" action="ppaction://noaction" highlightClick="1"/>
          </p:cNvPr>
          <p:cNvSpPr/>
          <p:nvPr/>
        </p:nvSpPr>
        <p:spPr>
          <a:xfrm>
            <a:off x="3000375" y="6357938"/>
            <a:ext cx="285750" cy="2857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Action Button: Information 15">
            <a:hlinkClick r:id="rId7" action="ppaction://hlinksldjump" highlightClick="1"/>
          </p:cNvPr>
          <p:cNvSpPr/>
          <p:nvPr/>
        </p:nvSpPr>
        <p:spPr>
          <a:xfrm>
            <a:off x="857250" y="5072063"/>
            <a:ext cx="428625" cy="42862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642918"/>
            <a:ext cx="5857916" cy="428628"/>
          </a:xfrm>
        </p:spPr>
        <p:txBody>
          <a:bodyPr/>
          <a:lstStyle/>
          <a:p>
            <a:r>
              <a:rPr lang="en-GB" dirty="0" smtClean="0"/>
              <a:t>Get your summaries and case-studies together</a:t>
            </a:r>
            <a:endParaRPr lang="en-GB" dirty="0"/>
          </a:p>
        </p:txBody>
      </p:sp>
      <p:pic>
        <p:nvPicPr>
          <p:cNvPr id="65537" name="Picture 1"/>
          <p:cNvPicPr>
            <a:picLocks noChangeAspect="1" noChangeArrowheads="1"/>
          </p:cNvPicPr>
          <p:nvPr/>
        </p:nvPicPr>
        <p:blipFill>
          <a:blip r:embed="rId3" cstate="email"/>
          <a:srcRect/>
          <a:stretch>
            <a:fillRect/>
          </a:stretch>
        </p:blipFill>
        <p:spPr bwMode="auto">
          <a:xfrm>
            <a:off x="500034" y="1428736"/>
            <a:ext cx="6352647" cy="4714855"/>
          </a:xfrm>
          <a:prstGeom prst="rect">
            <a:avLst/>
          </a:prstGeom>
          <a:noFill/>
          <a:ln w="9525">
            <a:noFill/>
            <a:miter lim="800000"/>
            <a:headEnd/>
            <a:tailEnd/>
          </a:ln>
        </p:spPr>
      </p:pic>
      <p:sp>
        <p:nvSpPr>
          <p:cNvPr id="6" name="TextBox 5"/>
          <p:cNvSpPr txBox="1"/>
          <p:nvPr/>
        </p:nvSpPr>
        <p:spPr>
          <a:xfrm>
            <a:off x="857224" y="6215082"/>
            <a:ext cx="4000528" cy="338554"/>
          </a:xfrm>
          <a:prstGeom prst="rect">
            <a:avLst/>
          </a:prstGeom>
          <a:noFill/>
        </p:spPr>
        <p:txBody>
          <a:bodyPr wrap="square" rtlCol="0">
            <a:spAutoFit/>
          </a:bodyPr>
          <a:lstStyle/>
          <a:p>
            <a:r>
              <a:rPr lang="en-GB" sz="1600" dirty="0" smtClean="0"/>
              <a:t>Source – </a:t>
            </a:r>
            <a:r>
              <a:rPr lang="en-GB" sz="1600" i="1" dirty="0" smtClean="0"/>
              <a:t>Peter Symmonds College </a:t>
            </a:r>
            <a:endParaRPr lang="en-GB" sz="1600" i="1" dirty="0"/>
          </a:p>
        </p:txBody>
      </p:sp>
      <p:sp>
        <p:nvSpPr>
          <p:cNvPr id="7" name="Rounded Rectangle 6"/>
          <p:cNvSpPr/>
          <p:nvPr/>
        </p:nvSpPr>
        <p:spPr>
          <a:xfrm>
            <a:off x="6858016" y="1285860"/>
            <a:ext cx="2000264" cy="3929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Summary diagrams such as this can be very useful in preparation for the Unit 2 exam.  There are ‘fact-rich’ and carry a range of ideas to help with both fieldwork and research as well as case study material</a:t>
            </a:r>
            <a:endParaRPr lang="en-GB" sz="1600" dirty="0"/>
          </a:p>
        </p:txBody>
      </p:sp>
      <p:pic>
        <p:nvPicPr>
          <p:cNvPr id="65538" name="Picture 2" descr="C:\Users\David Holmes\AppData\Local\Microsoft\Windows\Temporary Internet Files\Content.IE5\XZYWQ0MY\MCj04346630000[1].wmf"/>
          <p:cNvPicPr>
            <a:picLocks noChangeAspect="1" noChangeArrowheads="1"/>
          </p:cNvPicPr>
          <p:nvPr/>
        </p:nvPicPr>
        <p:blipFill>
          <a:blip r:embed="rId4" cstate="email"/>
          <a:srcRect/>
          <a:stretch>
            <a:fillRect/>
          </a:stretch>
        </p:blipFill>
        <p:spPr bwMode="auto">
          <a:xfrm>
            <a:off x="7643834" y="4757038"/>
            <a:ext cx="928694" cy="1226254"/>
          </a:xfrm>
          <a:prstGeom prst="rect">
            <a:avLst/>
          </a:prstGeom>
          <a:noFill/>
        </p:spPr>
      </p:pic>
      <p:sp>
        <p:nvSpPr>
          <p:cNvPr id="8" name="Action Button: Home 7">
            <a:hlinkClick r:id="rId5" action="ppaction://hlinksldjump" highlightClick="1"/>
          </p:cNvPr>
          <p:cNvSpPr/>
          <p:nvPr/>
        </p:nvSpPr>
        <p:spPr>
          <a:xfrm>
            <a:off x="6357950" y="6143644"/>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28662" y="857232"/>
            <a:ext cx="6883400" cy="717550"/>
          </a:xfrm>
        </p:spPr>
        <p:txBody>
          <a:bodyPr/>
          <a:lstStyle/>
          <a:p>
            <a:r>
              <a:rPr lang="en-GB" b="1" dirty="0" smtClean="0"/>
              <a:t>Success or failure – how can we assess?</a:t>
            </a:r>
            <a:endParaRPr lang="en-US" dirty="0" smtClean="0"/>
          </a:p>
        </p:txBody>
      </p:sp>
      <p:sp>
        <p:nvSpPr>
          <p:cNvPr id="28675" name="Content Placeholder 3"/>
          <p:cNvSpPr>
            <a:spLocks noGrp="1"/>
          </p:cNvSpPr>
          <p:nvPr>
            <p:ph sz="half" idx="1"/>
          </p:nvPr>
        </p:nvSpPr>
        <p:spPr>
          <a:xfrm>
            <a:off x="428596" y="1500174"/>
            <a:ext cx="3357563" cy="4525963"/>
          </a:xfrm>
        </p:spPr>
        <p:txBody>
          <a:bodyPr/>
          <a:lstStyle/>
          <a:p>
            <a:r>
              <a:rPr lang="en-GB" sz="2000" dirty="0" smtClean="0"/>
              <a:t>Return to the aims of the rebranding. Very broadly these are likely to be some combination of:</a:t>
            </a:r>
            <a:endParaRPr lang="en-US" sz="2000" dirty="0" smtClean="0"/>
          </a:p>
          <a:p>
            <a:r>
              <a:rPr lang="en-GB" sz="2000" b="1" i="1" dirty="0" smtClean="0"/>
              <a:t>Economic</a:t>
            </a:r>
            <a:endParaRPr lang="en-US" sz="2000" dirty="0" smtClean="0"/>
          </a:p>
          <a:p>
            <a:r>
              <a:rPr lang="en-GB" sz="2000" b="1" i="1" dirty="0" smtClean="0"/>
              <a:t>Environmental</a:t>
            </a:r>
            <a:r>
              <a:rPr lang="en-GB" sz="2000" i="1" dirty="0" smtClean="0"/>
              <a:t>.   </a:t>
            </a:r>
            <a:endParaRPr lang="en-US" sz="2000" dirty="0" smtClean="0"/>
          </a:p>
          <a:p>
            <a:r>
              <a:rPr lang="en-GB" sz="2000" b="1" i="1" dirty="0" smtClean="0"/>
              <a:t>Social</a:t>
            </a:r>
            <a:endParaRPr lang="en-US" sz="2000" dirty="0" smtClean="0"/>
          </a:p>
          <a:p>
            <a:r>
              <a:rPr lang="en-GB" sz="2000" dirty="0" smtClean="0"/>
              <a:t>In terms of judging success you will need to use a mixture of fieldwork and research; quantitative and qualitative.</a:t>
            </a:r>
            <a:endParaRPr lang="en-US" sz="2000" dirty="0" smtClean="0"/>
          </a:p>
        </p:txBody>
      </p:sp>
      <p:pic>
        <p:nvPicPr>
          <p:cNvPr id="2050" name="Picture 2" descr="Y:\Pictures\Geog Photos\Towns\Bristol\P9081620.JPG"/>
          <p:cNvPicPr>
            <a:picLocks noChangeAspect="1" noChangeArrowheads="1"/>
          </p:cNvPicPr>
          <p:nvPr/>
        </p:nvPicPr>
        <p:blipFill>
          <a:blip r:embed="rId3" cstate="email"/>
          <a:srcRect/>
          <a:stretch>
            <a:fillRect/>
          </a:stretch>
        </p:blipFill>
        <p:spPr bwMode="auto">
          <a:xfrm>
            <a:off x="4000496" y="1357298"/>
            <a:ext cx="4481958" cy="2786082"/>
          </a:xfrm>
          <a:prstGeom prst="rect">
            <a:avLst/>
          </a:prstGeom>
          <a:noFill/>
        </p:spPr>
      </p:pic>
      <p:pic>
        <p:nvPicPr>
          <p:cNvPr id="2051" name="Picture 3"/>
          <p:cNvPicPr>
            <a:picLocks noChangeAspect="1" noChangeArrowheads="1"/>
          </p:cNvPicPr>
          <p:nvPr/>
        </p:nvPicPr>
        <p:blipFill>
          <a:blip r:embed="rId4" cstate="email"/>
          <a:srcRect/>
          <a:stretch>
            <a:fillRect/>
          </a:stretch>
        </p:blipFill>
        <p:spPr bwMode="auto">
          <a:xfrm>
            <a:off x="3643306" y="3571876"/>
            <a:ext cx="2291943" cy="1833554"/>
          </a:xfrm>
          <a:prstGeom prst="rect">
            <a:avLst/>
          </a:prstGeom>
          <a:noFill/>
          <a:ln w="9525">
            <a:noFill/>
            <a:miter lim="800000"/>
            <a:headEnd/>
            <a:tailEnd/>
          </a:ln>
        </p:spPr>
      </p:pic>
      <p:pic>
        <p:nvPicPr>
          <p:cNvPr id="2052" name="Picture 4"/>
          <p:cNvPicPr>
            <a:picLocks noChangeAspect="1" noChangeArrowheads="1"/>
          </p:cNvPicPr>
          <p:nvPr/>
        </p:nvPicPr>
        <p:blipFill>
          <a:blip r:embed="rId5" cstate="email"/>
          <a:srcRect/>
          <a:stretch>
            <a:fillRect/>
          </a:stretch>
        </p:blipFill>
        <p:spPr bwMode="auto">
          <a:xfrm>
            <a:off x="6019813" y="3929066"/>
            <a:ext cx="3124187" cy="2048941"/>
          </a:xfrm>
          <a:prstGeom prst="rect">
            <a:avLst/>
          </a:prstGeom>
          <a:noFill/>
          <a:ln w="9525">
            <a:noFill/>
            <a:miter lim="800000"/>
            <a:headEnd/>
            <a:tailEnd/>
          </a:ln>
        </p:spPr>
      </p:pic>
      <p:sp>
        <p:nvSpPr>
          <p:cNvPr id="9" name="Action Button: Home 8">
            <a:hlinkClick r:id="rId6" action="ppaction://hlinksldjump" highlightClick="1"/>
          </p:cNvPr>
          <p:cNvSpPr/>
          <p:nvPr/>
        </p:nvSpPr>
        <p:spPr>
          <a:xfrm>
            <a:off x="5286380" y="6000768"/>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5"/>
          <p:cNvSpPr>
            <a:spLocks noGrp="1"/>
          </p:cNvSpPr>
          <p:nvPr>
            <p:ph type="body" idx="1"/>
          </p:nvPr>
        </p:nvSpPr>
        <p:spPr>
          <a:xfrm>
            <a:off x="457200" y="785813"/>
            <a:ext cx="4040188" cy="1389062"/>
          </a:xfrm>
        </p:spPr>
        <p:txBody>
          <a:bodyPr/>
          <a:lstStyle/>
          <a:p>
            <a:pPr algn="ctr"/>
            <a:r>
              <a:rPr lang="en-GB" dirty="0" smtClean="0"/>
              <a:t>The Old Brewery Quarter, Cardiff</a:t>
            </a:r>
            <a:endParaRPr lang="en-US" dirty="0" smtClean="0"/>
          </a:p>
          <a:p>
            <a:pPr algn="ctr"/>
            <a:r>
              <a:rPr lang="en-GB" dirty="0" smtClean="0"/>
              <a:t> </a:t>
            </a:r>
            <a:endParaRPr lang="en-US" dirty="0" smtClean="0"/>
          </a:p>
        </p:txBody>
      </p:sp>
      <p:pic>
        <p:nvPicPr>
          <p:cNvPr id="5122" name="Picture 2" descr="http://www.panoramio.com/photos/original/2580819.jpg"/>
          <p:cNvPicPr>
            <a:picLocks noChangeAspect="1" noChangeArrowheads="1"/>
          </p:cNvPicPr>
          <p:nvPr/>
        </p:nvPicPr>
        <p:blipFill>
          <a:blip r:embed="rId3" cstate="email"/>
          <a:srcRect/>
          <a:stretch>
            <a:fillRect/>
          </a:stretch>
        </p:blipFill>
        <p:spPr bwMode="auto">
          <a:xfrm>
            <a:off x="714348" y="4286256"/>
            <a:ext cx="1714512" cy="2288804"/>
          </a:xfrm>
          <a:prstGeom prst="rect">
            <a:avLst/>
          </a:prstGeom>
          <a:noFill/>
        </p:spPr>
      </p:pic>
      <p:sp>
        <p:nvSpPr>
          <p:cNvPr id="26627" name="Content Placeholder 6"/>
          <p:cNvSpPr>
            <a:spLocks noGrp="1"/>
          </p:cNvSpPr>
          <p:nvPr>
            <p:ph sz="half" idx="2"/>
          </p:nvPr>
        </p:nvSpPr>
        <p:spPr>
          <a:xfrm>
            <a:off x="500034" y="1643050"/>
            <a:ext cx="3214710" cy="3143264"/>
          </a:xfrm>
        </p:spPr>
        <p:txBody>
          <a:bodyPr/>
          <a:lstStyle/>
          <a:p>
            <a:r>
              <a:rPr lang="en-US" sz="1600" dirty="0" smtClean="0"/>
              <a:t>A private development: </a:t>
            </a:r>
            <a:r>
              <a:rPr lang="en-US" sz="1600" b="1" dirty="0" smtClean="0"/>
              <a:t>Countryside Properties plc,</a:t>
            </a:r>
            <a:r>
              <a:rPr lang="en-US" sz="1600" dirty="0" smtClean="0"/>
              <a:t> </a:t>
            </a:r>
            <a:r>
              <a:rPr lang="en-US" sz="1600" b="1" dirty="0" smtClean="0"/>
              <a:t>S A Brain &amp; Co</a:t>
            </a:r>
            <a:r>
              <a:rPr lang="en-US" sz="1600" dirty="0" smtClean="0"/>
              <a:t>. , </a:t>
            </a:r>
            <a:r>
              <a:rPr lang="en-US" sz="1600" b="1" dirty="0" err="1" smtClean="0"/>
              <a:t>Mansford</a:t>
            </a:r>
            <a:r>
              <a:rPr lang="en-US" sz="1600" b="1" dirty="0" smtClean="0"/>
              <a:t> Holdings plc. Cardiff City Council</a:t>
            </a:r>
            <a:r>
              <a:rPr lang="en-US" sz="1600" dirty="0" smtClean="0"/>
              <a:t> and </a:t>
            </a:r>
            <a:r>
              <a:rPr lang="en-US" sz="1600" b="1" dirty="0" err="1" smtClean="0"/>
              <a:t>Cadw</a:t>
            </a:r>
            <a:endParaRPr lang="en-US" sz="1600" dirty="0" smtClean="0"/>
          </a:p>
          <a:p>
            <a:r>
              <a:rPr lang="en-US" sz="1600" dirty="0" smtClean="0"/>
              <a:t>The </a:t>
            </a:r>
            <a:r>
              <a:rPr lang="en-US" sz="1600" b="1" dirty="0" smtClean="0"/>
              <a:t>property developers</a:t>
            </a:r>
            <a:r>
              <a:rPr lang="en-US" sz="1600" dirty="0" smtClean="0"/>
              <a:t> then had the task of attracting tenants such as </a:t>
            </a:r>
            <a:r>
              <a:rPr lang="en-US" sz="1600" b="1" dirty="0" smtClean="0"/>
              <a:t>La </a:t>
            </a:r>
            <a:r>
              <a:rPr lang="en-US" sz="1600" b="1" dirty="0" err="1" smtClean="0"/>
              <a:t>Tasca</a:t>
            </a:r>
            <a:r>
              <a:rPr lang="en-US" sz="1600" b="1" dirty="0" smtClean="0"/>
              <a:t>, Starbucks and </a:t>
            </a:r>
            <a:r>
              <a:rPr lang="en-US" sz="1600" b="1" dirty="0" err="1" smtClean="0"/>
              <a:t>Chiquitos</a:t>
            </a:r>
            <a:r>
              <a:rPr lang="en-US" sz="1600" b="1" dirty="0" smtClean="0"/>
              <a:t>.</a:t>
            </a:r>
            <a:endParaRPr lang="en-US" sz="1600" dirty="0" smtClean="0"/>
          </a:p>
        </p:txBody>
      </p:sp>
      <p:pic>
        <p:nvPicPr>
          <p:cNvPr id="5124" name="Picture 4" descr="[Cadw]">
            <a:hlinkClick r:id="rId4"/>
          </p:cNvPr>
          <p:cNvPicPr>
            <a:picLocks noChangeAspect="1" noChangeArrowheads="1"/>
          </p:cNvPicPr>
          <p:nvPr/>
        </p:nvPicPr>
        <p:blipFill>
          <a:blip r:embed="rId5" cstate="email"/>
          <a:srcRect/>
          <a:stretch>
            <a:fillRect/>
          </a:stretch>
        </p:blipFill>
        <p:spPr bwMode="auto">
          <a:xfrm>
            <a:off x="2500298" y="4000504"/>
            <a:ext cx="1285884" cy="642942"/>
          </a:xfrm>
          <a:prstGeom prst="rect">
            <a:avLst/>
          </a:prstGeom>
          <a:noFill/>
        </p:spPr>
      </p:pic>
      <p:pic>
        <p:nvPicPr>
          <p:cNvPr id="5126" name="Picture 6" descr="http://www.familybrewers.co.uk/home/logos/sa-brain.gif"/>
          <p:cNvPicPr>
            <a:picLocks noChangeAspect="1" noChangeArrowheads="1"/>
          </p:cNvPicPr>
          <p:nvPr/>
        </p:nvPicPr>
        <p:blipFill>
          <a:blip r:embed="rId6" cstate="email"/>
          <a:srcRect/>
          <a:stretch>
            <a:fillRect/>
          </a:stretch>
        </p:blipFill>
        <p:spPr bwMode="auto">
          <a:xfrm>
            <a:off x="2714612" y="4786322"/>
            <a:ext cx="890750" cy="685799"/>
          </a:xfrm>
          <a:prstGeom prst="rect">
            <a:avLst/>
          </a:prstGeom>
          <a:noFill/>
        </p:spPr>
      </p:pic>
      <p:pic>
        <p:nvPicPr>
          <p:cNvPr id="5128" name="Picture 8" descr="http://www.techniquest.org/DNA/icsDNA/Cardiff_Council_logo.jpg"/>
          <p:cNvPicPr>
            <a:picLocks noChangeAspect="1" noChangeArrowheads="1"/>
          </p:cNvPicPr>
          <p:nvPr/>
        </p:nvPicPr>
        <p:blipFill>
          <a:blip r:embed="rId7" cstate="email"/>
          <a:srcRect/>
          <a:stretch>
            <a:fillRect/>
          </a:stretch>
        </p:blipFill>
        <p:spPr bwMode="auto">
          <a:xfrm>
            <a:off x="2571736" y="5715016"/>
            <a:ext cx="664966" cy="741130"/>
          </a:xfrm>
          <a:prstGeom prst="rect">
            <a:avLst/>
          </a:prstGeom>
          <a:noFill/>
        </p:spPr>
      </p:pic>
      <p:pic>
        <p:nvPicPr>
          <p:cNvPr id="5130" name="Picture 10" descr="http://blogs.menupages.com/southflorida/Starbucks-logo.gif"/>
          <p:cNvPicPr>
            <a:picLocks noChangeAspect="1" noChangeArrowheads="1"/>
          </p:cNvPicPr>
          <p:nvPr/>
        </p:nvPicPr>
        <p:blipFill>
          <a:blip r:embed="rId8" cstate="email"/>
          <a:srcRect/>
          <a:stretch>
            <a:fillRect/>
          </a:stretch>
        </p:blipFill>
        <p:spPr bwMode="auto">
          <a:xfrm>
            <a:off x="3357554" y="5572140"/>
            <a:ext cx="474308" cy="482536"/>
          </a:xfrm>
          <a:prstGeom prst="rect">
            <a:avLst/>
          </a:prstGeom>
          <a:noFill/>
        </p:spPr>
      </p:pic>
      <p:pic>
        <p:nvPicPr>
          <p:cNvPr id="5132" name="Picture 12" descr="http://www.gurus.co.uk/images/clients/enlarged-logos/chiquitos-b9797.jpg"/>
          <p:cNvPicPr>
            <a:picLocks noChangeAspect="1" noChangeArrowheads="1"/>
          </p:cNvPicPr>
          <p:nvPr/>
        </p:nvPicPr>
        <p:blipFill>
          <a:blip r:embed="rId9" cstate="email"/>
          <a:srcRect/>
          <a:stretch>
            <a:fillRect/>
          </a:stretch>
        </p:blipFill>
        <p:spPr bwMode="auto">
          <a:xfrm>
            <a:off x="3428992" y="6143644"/>
            <a:ext cx="857256" cy="508004"/>
          </a:xfrm>
          <a:prstGeom prst="rect">
            <a:avLst/>
          </a:prstGeom>
          <a:noFill/>
        </p:spPr>
      </p:pic>
      <p:pic>
        <p:nvPicPr>
          <p:cNvPr id="5133" name="Picture 13"/>
          <p:cNvPicPr>
            <a:picLocks noChangeAspect="1" noChangeArrowheads="1"/>
          </p:cNvPicPr>
          <p:nvPr/>
        </p:nvPicPr>
        <p:blipFill>
          <a:blip r:embed="rId10" cstate="email"/>
          <a:srcRect/>
          <a:stretch>
            <a:fillRect/>
          </a:stretch>
        </p:blipFill>
        <p:spPr bwMode="auto">
          <a:xfrm>
            <a:off x="4429124" y="2500306"/>
            <a:ext cx="4396333" cy="3286148"/>
          </a:xfrm>
          <a:prstGeom prst="rect">
            <a:avLst/>
          </a:prstGeom>
          <a:noFill/>
          <a:ln w="9525">
            <a:noFill/>
            <a:miter lim="800000"/>
            <a:headEnd/>
            <a:tailEnd/>
          </a:ln>
        </p:spPr>
      </p:pic>
      <p:sp>
        <p:nvSpPr>
          <p:cNvPr id="17" name="Text Placeholder 5"/>
          <p:cNvSpPr>
            <a:spLocks noGrp="1"/>
          </p:cNvSpPr>
          <p:nvPr>
            <p:ph type="body" idx="1"/>
          </p:nvPr>
        </p:nvSpPr>
        <p:spPr>
          <a:xfrm>
            <a:off x="4572000" y="1214422"/>
            <a:ext cx="4040188" cy="428628"/>
          </a:xfrm>
        </p:spPr>
        <p:txBody>
          <a:bodyPr/>
          <a:lstStyle/>
          <a:p>
            <a:pPr algn="ctr"/>
            <a:r>
              <a:rPr lang="en-GB" dirty="0" smtClean="0"/>
              <a:t>Rebranding in Cornwall</a:t>
            </a:r>
            <a:endParaRPr lang="en-US" dirty="0" smtClean="0"/>
          </a:p>
          <a:p>
            <a:pPr algn="ctr"/>
            <a:r>
              <a:rPr lang="en-GB" dirty="0" smtClean="0"/>
              <a:t> </a:t>
            </a:r>
            <a:endParaRPr lang="en-US" dirty="0" smtClean="0"/>
          </a:p>
        </p:txBody>
      </p:sp>
      <p:sp>
        <p:nvSpPr>
          <p:cNvPr id="18" name="Content Placeholder 6"/>
          <p:cNvSpPr>
            <a:spLocks noGrp="1"/>
          </p:cNvSpPr>
          <p:nvPr>
            <p:ph sz="half" idx="2"/>
          </p:nvPr>
        </p:nvSpPr>
        <p:spPr>
          <a:xfrm>
            <a:off x="4786314" y="1357298"/>
            <a:ext cx="3714776" cy="3143264"/>
          </a:xfrm>
        </p:spPr>
        <p:txBody>
          <a:bodyPr/>
          <a:lstStyle/>
          <a:p>
            <a:r>
              <a:rPr lang="en-US" sz="1600" dirty="0" smtClean="0"/>
              <a:t>A rich mixture of private developments and public money, plus EU funding (e.g. Objective 1 match funding)</a:t>
            </a:r>
          </a:p>
        </p:txBody>
      </p:sp>
      <p:sp>
        <p:nvSpPr>
          <p:cNvPr id="19" name="Action Button: Home 18">
            <a:hlinkClick r:id="rId11" action="ppaction://hlinksldjump" highlightClick="1"/>
          </p:cNvPr>
          <p:cNvSpPr/>
          <p:nvPr/>
        </p:nvSpPr>
        <p:spPr>
          <a:xfrm>
            <a:off x="6357938" y="6000750"/>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P spid="1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85786" y="714356"/>
            <a:ext cx="6883400" cy="717550"/>
          </a:xfrm>
        </p:spPr>
        <p:txBody>
          <a:bodyPr/>
          <a:lstStyle/>
          <a:p>
            <a:r>
              <a:rPr lang="en-GB" dirty="0" smtClean="0"/>
              <a:t>Rebranding doesn’t always work…..</a:t>
            </a:r>
            <a:endParaRPr lang="en-US" dirty="0" smtClean="0"/>
          </a:p>
        </p:txBody>
      </p:sp>
      <p:sp>
        <p:nvSpPr>
          <p:cNvPr id="22531" name="Content Placeholder 2"/>
          <p:cNvSpPr>
            <a:spLocks noGrp="1"/>
          </p:cNvSpPr>
          <p:nvPr>
            <p:ph sz="half" idx="1"/>
          </p:nvPr>
        </p:nvSpPr>
        <p:spPr>
          <a:xfrm>
            <a:off x="428596" y="1214422"/>
            <a:ext cx="3900488" cy="5286412"/>
          </a:xfrm>
        </p:spPr>
        <p:txBody>
          <a:bodyPr/>
          <a:lstStyle/>
          <a:p>
            <a:r>
              <a:rPr lang="en-GB" sz="1800" b="1" dirty="0" smtClean="0"/>
              <a:t>Opened:</a:t>
            </a:r>
            <a:r>
              <a:rPr lang="en-GB" sz="1800" dirty="0" smtClean="0"/>
              <a:t> 1999</a:t>
            </a:r>
            <a:r>
              <a:rPr lang="en-US" sz="1800" dirty="0" smtClean="0"/>
              <a:t> </a:t>
            </a:r>
            <a:r>
              <a:rPr lang="en-GB" sz="1800" b="1" dirty="0" smtClean="0"/>
              <a:t>Closed:</a:t>
            </a:r>
            <a:r>
              <a:rPr lang="en-GB" sz="1800" dirty="0" smtClean="0"/>
              <a:t> 2004</a:t>
            </a:r>
            <a:endParaRPr lang="en-US" sz="1800" dirty="0" smtClean="0"/>
          </a:p>
          <a:p>
            <a:r>
              <a:rPr lang="en-GB" sz="1800" b="1" dirty="0" smtClean="0"/>
              <a:t>Location:</a:t>
            </a:r>
            <a:r>
              <a:rPr lang="en-GB" sz="1800" dirty="0" smtClean="0"/>
              <a:t> close to Doncaster  </a:t>
            </a:r>
            <a:r>
              <a:rPr lang="en-US" sz="1800" dirty="0" smtClean="0"/>
              <a:t>built on  400-acre site of a former colliery</a:t>
            </a:r>
          </a:p>
          <a:p>
            <a:r>
              <a:rPr lang="en-US" sz="1800" b="1" dirty="0" smtClean="0"/>
              <a:t>What? </a:t>
            </a:r>
            <a:r>
              <a:rPr lang="en-US" sz="1800" dirty="0" smtClean="0"/>
              <a:t>A leisure, recreation and education park designed to showcase sustainable living</a:t>
            </a:r>
          </a:p>
          <a:p>
            <a:r>
              <a:rPr lang="en-US" sz="1800" b="1" dirty="0" smtClean="0"/>
              <a:t>Cost:</a:t>
            </a:r>
            <a:r>
              <a:rPr lang="en-US" sz="1800" dirty="0" smtClean="0"/>
              <a:t> about £60 million, funded largely by the Millennium Lottery Commission.</a:t>
            </a:r>
          </a:p>
          <a:p>
            <a:r>
              <a:rPr lang="en-US" sz="1800" b="1" dirty="0" smtClean="0"/>
              <a:t>Closure?</a:t>
            </a:r>
            <a:r>
              <a:rPr lang="en-US" sz="1800" dirty="0" smtClean="0"/>
              <a:t> Lack of visitors; the centre‘s location was not great and transport access was poor and there was limited interest in the overall idea</a:t>
            </a:r>
          </a:p>
          <a:p>
            <a:r>
              <a:rPr lang="en-US" sz="1800" dirty="0" smtClean="0"/>
              <a:t>The site is now used as a paintballing / </a:t>
            </a:r>
            <a:r>
              <a:rPr lang="en-US" sz="1800" dirty="0" err="1" smtClean="0"/>
              <a:t>airsoft</a:t>
            </a:r>
            <a:r>
              <a:rPr lang="en-US" sz="1800" dirty="0" smtClean="0"/>
              <a:t> skirmishing site.</a:t>
            </a:r>
          </a:p>
        </p:txBody>
      </p:sp>
      <p:sp>
        <p:nvSpPr>
          <p:cNvPr id="6" name="Rounded Rectangle 5"/>
          <p:cNvSpPr/>
          <p:nvPr/>
        </p:nvSpPr>
        <p:spPr>
          <a:xfrm>
            <a:off x="5929322" y="1000108"/>
            <a:ext cx="2428865" cy="100013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smtClean="0">
                <a:solidFill>
                  <a:schemeClr val="tx1"/>
                </a:solidFill>
              </a:rPr>
              <a:t>Example: Doncaster’s </a:t>
            </a:r>
            <a:endParaRPr lang="en-GB" sz="2000" b="1" dirty="0">
              <a:solidFill>
                <a:schemeClr val="tx1"/>
              </a:solidFill>
            </a:endParaRPr>
          </a:p>
          <a:p>
            <a:pPr algn="ctr">
              <a:defRPr/>
            </a:pPr>
            <a:r>
              <a:rPr lang="en-GB" sz="2000" b="1" dirty="0">
                <a:solidFill>
                  <a:schemeClr val="tx1"/>
                </a:solidFill>
              </a:rPr>
              <a:t>Earth Centre </a:t>
            </a:r>
            <a:endParaRPr lang="en-US" sz="2000" b="1" dirty="0">
              <a:solidFill>
                <a:schemeClr val="tx1"/>
              </a:solidFill>
            </a:endParaRPr>
          </a:p>
        </p:txBody>
      </p:sp>
      <p:pic>
        <p:nvPicPr>
          <p:cNvPr id="7170" name="Picture 2" descr="http://www.betterpublicbuilding.org.uk/assets/images/finalists_2002/castleview/castleview_large_1.jpg"/>
          <p:cNvPicPr>
            <a:picLocks noChangeAspect="1" noChangeArrowheads="1"/>
          </p:cNvPicPr>
          <p:nvPr/>
        </p:nvPicPr>
        <p:blipFill>
          <a:blip r:embed="rId3" cstate="email"/>
          <a:srcRect/>
          <a:stretch>
            <a:fillRect/>
          </a:stretch>
        </p:blipFill>
        <p:spPr bwMode="auto">
          <a:xfrm>
            <a:off x="4500562" y="2071678"/>
            <a:ext cx="2500330" cy="1800238"/>
          </a:xfrm>
          <a:prstGeom prst="rect">
            <a:avLst/>
          </a:prstGeom>
          <a:noFill/>
        </p:spPr>
      </p:pic>
      <p:pic>
        <p:nvPicPr>
          <p:cNvPr id="7172" name="Picture 4" descr="http://farm4.static.flickr.com/3205/3112179291_735a68f855.jpg?v=0"/>
          <p:cNvPicPr>
            <a:picLocks noChangeAspect="1" noChangeArrowheads="1"/>
          </p:cNvPicPr>
          <p:nvPr/>
        </p:nvPicPr>
        <p:blipFill>
          <a:blip r:embed="rId4" cstate="email"/>
          <a:srcRect/>
          <a:stretch>
            <a:fillRect/>
          </a:stretch>
        </p:blipFill>
        <p:spPr bwMode="auto">
          <a:xfrm>
            <a:off x="6858016" y="2428868"/>
            <a:ext cx="1619228" cy="1214421"/>
          </a:xfrm>
          <a:prstGeom prst="rect">
            <a:avLst/>
          </a:prstGeom>
          <a:noFill/>
        </p:spPr>
      </p:pic>
      <p:pic>
        <p:nvPicPr>
          <p:cNvPr id="7173" name="Picture 5"/>
          <p:cNvPicPr>
            <a:picLocks noChangeAspect="1" noChangeArrowheads="1"/>
          </p:cNvPicPr>
          <p:nvPr/>
        </p:nvPicPr>
        <p:blipFill>
          <a:blip r:embed="rId5" cstate="email"/>
          <a:srcRect/>
          <a:stretch>
            <a:fillRect/>
          </a:stretch>
        </p:blipFill>
        <p:spPr bwMode="auto">
          <a:xfrm>
            <a:off x="4572000" y="3929066"/>
            <a:ext cx="3843310" cy="2096621"/>
          </a:xfrm>
          <a:prstGeom prst="rect">
            <a:avLst/>
          </a:prstGeom>
          <a:noFill/>
          <a:ln w="9525">
            <a:noFill/>
            <a:miter lim="800000"/>
            <a:headEnd/>
            <a:tailEnd/>
          </a:ln>
        </p:spPr>
      </p:pic>
      <p:sp>
        <p:nvSpPr>
          <p:cNvPr id="10" name="Action Button: Home 9">
            <a:hlinkClick r:id="rId6" action="ppaction://hlinksldjump" highlightClick="1"/>
          </p:cNvPr>
          <p:cNvSpPr/>
          <p:nvPr/>
        </p:nvSpPr>
        <p:spPr>
          <a:xfrm>
            <a:off x="6357950" y="6072206"/>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85786" y="857232"/>
            <a:ext cx="6883400" cy="642942"/>
          </a:xfrm>
        </p:spPr>
        <p:txBody>
          <a:bodyPr/>
          <a:lstStyle/>
          <a:p>
            <a:r>
              <a:rPr lang="en-GB" dirty="0" smtClean="0"/>
              <a:t>Summary </a:t>
            </a:r>
            <a:endParaRPr lang="en-US" dirty="0" smtClean="0"/>
          </a:p>
        </p:txBody>
      </p:sp>
      <p:sp>
        <p:nvSpPr>
          <p:cNvPr id="3" name="Content Placeholder 2"/>
          <p:cNvSpPr>
            <a:spLocks noGrp="1"/>
          </p:cNvSpPr>
          <p:nvPr>
            <p:ph sz="half" idx="1"/>
          </p:nvPr>
        </p:nvSpPr>
        <p:spPr>
          <a:xfrm>
            <a:off x="357158" y="1357298"/>
            <a:ext cx="5357850" cy="5214974"/>
          </a:xfrm>
        </p:spPr>
        <p:style>
          <a:lnRef idx="3">
            <a:schemeClr val="lt1"/>
          </a:lnRef>
          <a:fillRef idx="1">
            <a:schemeClr val="accent2"/>
          </a:fillRef>
          <a:effectRef idx="1">
            <a:schemeClr val="accent2"/>
          </a:effectRef>
          <a:fontRef idx="minor">
            <a:schemeClr val="lt1"/>
          </a:fontRef>
        </p:style>
        <p:txBody>
          <a:bodyPr/>
          <a:lstStyle/>
          <a:p>
            <a:r>
              <a:rPr lang="en-GB" sz="2400" dirty="0" smtClean="0"/>
              <a:t>Revise your personal fieldwork and research on rebranded urban and rural areas thoroughly. </a:t>
            </a:r>
          </a:p>
          <a:p>
            <a:r>
              <a:rPr lang="en-GB" sz="2400" dirty="0" smtClean="0"/>
              <a:t>Know details on sampling, surveys, presentation, analysis and conclusions.</a:t>
            </a:r>
          </a:p>
          <a:p>
            <a:r>
              <a:rPr lang="en-GB" sz="2400" dirty="0" smtClean="0"/>
              <a:t>Know the location(s) and why it needed rebranding.</a:t>
            </a:r>
          </a:p>
          <a:p>
            <a:r>
              <a:rPr lang="en-GB" sz="2400" dirty="0" smtClean="0"/>
              <a:t>What were the aims of rebranding?</a:t>
            </a:r>
          </a:p>
          <a:p>
            <a:r>
              <a:rPr lang="en-GB" sz="2400" dirty="0" smtClean="0"/>
              <a:t>What the ‘brand image’ is and how it might have changed over time.</a:t>
            </a:r>
          </a:p>
          <a:p>
            <a:r>
              <a:rPr lang="en-GB" sz="2400" dirty="0" smtClean="0"/>
              <a:t>Be clear about ways to judge its success.</a:t>
            </a:r>
            <a:endParaRPr lang="en-US" sz="2400" dirty="0" smtClean="0"/>
          </a:p>
        </p:txBody>
      </p:sp>
      <p:pic>
        <p:nvPicPr>
          <p:cNvPr id="1027" name="Picture 3"/>
          <p:cNvPicPr>
            <a:picLocks noChangeAspect="1" noChangeArrowheads="1"/>
          </p:cNvPicPr>
          <p:nvPr/>
        </p:nvPicPr>
        <p:blipFill>
          <a:blip r:embed="rId3" cstate="email"/>
          <a:srcRect/>
          <a:stretch>
            <a:fillRect/>
          </a:stretch>
        </p:blipFill>
        <p:spPr bwMode="auto">
          <a:xfrm>
            <a:off x="5929322" y="1857364"/>
            <a:ext cx="2488897" cy="3820824"/>
          </a:xfrm>
          <a:prstGeom prst="rect">
            <a:avLst/>
          </a:prstGeom>
          <a:noFill/>
          <a:ln w="9525">
            <a:noFill/>
            <a:miter lim="800000"/>
            <a:headEnd/>
            <a:tailEnd/>
          </a:ln>
        </p:spPr>
      </p:pic>
      <p:sp>
        <p:nvSpPr>
          <p:cNvPr id="6" name="Action Button: Home 5">
            <a:hlinkClick r:id="rId4" action="ppaction://hlinksldjump" highlightClick="1"/>
          </p:cNvPr>
          <p:cNvSpPr/>
          <p:nvPr/>
        </p:nvSpPr>
        <p:spPr>
          <a:xfrm>
            <a:off x="6357938" y="6000750"/>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714375" y="785813"/>
            <a:ext cx="6883400" cy="500062"/>
          </a:xfrm>
        </p:spPr>
        <p:txBody>
          <a:bodyPr/>
          <a:lstStyle/>
          <a:p>
            <a:pPr>
              <a:defRPr/>
            </a:pPr>
            <a:r>
              <a:rPr lang="en-GB" b="1" dirty="0" smtClean="0">
                <a:solidFill>
                  <a:schemeClr val="accent1">
                    <a:lumMod val="75000"/>
                  </a:schemeClr>
                </a:solidFill>
              </a:rPr>
              <a:t>1. Overview</a:t>
            </a:r>
          </a:p>
        </p:txBody>
      </p:sp>
      <p:sp>
        <p:nvSpPr>
          <p:cNvPr id="5" name="Content Placeholder 4"/>
          <p:cNvSpPr>
            <a:spLocks noGrp="1"/>
          </p:cNvSpPr>
          <p:nvPr>
            <p:ph sz="half" idx="1"/>
          </p:nvPr>
        </p:nvSpPr>
        <p:spPr>
          <a:xfrm>
            <a:off x="457200" y="1357313"/>
            <a:ext cx="4972056" cy="5214937"/>
          </a:xfrm>
        </p:spPr>
        <p:txBody>
          <a:bodyPr rtlCol="0">
            <a:normAutofit fontScale="70000" lnSpcReduction="20000"/>
          </a:bodyPr>
          <a:lstStyle/>
          <a:p>
            <a:pPr fontAlgn="auto">
              <a:spcAft>
                <a:spcPts val="0"/>
              </a:spcAft>
              <a:buFont typeface="Arial" pitchFamily="34" charset="0"/>
              <a:buChar char="•"/>
              <a:defRPr/>
            </a:pPr>
            <a:r>
              <a:rPr lang="en-GB" dirty="0" smtClean="0"/>
              <a:t>Unit 2 has four components, but you are only required to study two of these.</a:t>
            </a:r>
          </a:p>
          <a:p>
            <a:pPr fontAlgn="auto">
              <a:spcAft>
                <a:spcPts val="0"/>
              </a:spcAft>
              <a:buFont typeface="Arial" pitchFamily="34" charset="0"/>
              <a:buChar char="•"/>
              <a:defRPr/>
            </a:pPr>
            <a:r>
              <a:rPr lang="en-GB" dirty="0" smtClean="0"/>
              <a:t>In the </a:t>
            </a:r>
            <a:r>
              <a:rPr lang="en-GB" b="1" dirty="0" smtClean="0"/>
              <a:t>75 minute </a:t>
            </a:r>
            <a:r>
              <a:rPr lang="en-GB" dirty="0" smtClean="0"/>
              <a:t>exam you answer one question based on your two chosen topic areas.  This means there is no choice.</a:t>
            </a:r>
          </a:p>
          <a:p>
            <a:pPr fontAlgn="auto">
              <a:spcAft>
                <a:spcPts val="0"/>
              </a:spcAft>
              <a:buFont typeface="Arial" pitchFamily="34" charset="0"/>
              <a:buChar char="•"/>
              <a:defRPr/>
            </a:pPr>
            <a:r>
              <a:rPr lang="en-GB" dirty="0" smtClean="0"/>
              <a:t>This exam is designed to test both knowledge and understanding of geographical concepts as well as geographical skills.</a:t>
            </a:r>
          </a:p>
          <a:p>
            <a:pPr fontAlgn="auto">
              <a:spcAft>
                <a:spcPts val="0"/>
              </a:spcAft>
              <a:buFont typeface="Arial" pitchFamily="34" charset="0"/>
              <a:buChar char="•"/>
              <a:defRPr/>
            </a:pPr>
            <a:r>
              <a:rPr lang="en-GB" dirty="0" smtClean="0"/>
              <a:t>Fieldwork, research and the enquiry process lie at the heart of this exam. </a:t>
            </a:r>
          </a:p>
          <a:p>
            <a:pPr fontAlgn="auto">
              <a:spcAft>
                <a:spcPts val="0"/>
              </a:spcAft>
              <a:buFont typeface="Arial" pitchFamily="34" charset="0"/>
              <a:buChar char="•"/>
              <a:defRPr/>
            </a:pPr>
            <a:r>
              <a:rPr lang="en-GB" dirty="0" smtClean="0"/>
              <a:t>The most important ways of ensuring the highest possible grades in this module is (</a:t>
            </a:r>
            <a:r>
              <a:rPr lang="en-GB" dirty="0" err="1" smtClean="0"/>
              <a:t>i</a:t>
            </a:r>
            <a:r>
              <a:rPr lang="en-GB" dirty="0" smtClean="0"/>
              <a:t>) being able to focus on the question set, (ii) to be able to use resources effectively, and (iii) to get your fieldwork in a form that works for the exam.</a:t>
            </a:r>
          </a:p>
        </p:txBody>
      </p:sp>
      <p:sp>
        <p:nvSpPr>
          <p:cNvPr id="6" name="Content Placeholder 5"/>
          <p:cNvSpPr>
            <a:spLocks noGrp="1"/>
          </p:cNvSpPr>
          <p:nvPr>
            <p:ph sz="half" idx="2"/>
          </p:nvPr>
        </p:nvSpPr>
        <p:spPr>
          <a:xfrm>
            <a:off x="5857884" y="1500174"/>
            <a:ext cx="2643206" cy="3500446"/>
          </a:xfrm>
          <a:solidFill>
            <a:schemeClr val="accent1">
              <a:lumMod val="20000"/>
              <a:lumOff val="80000"/>
            </a:schemeClr>
          </a:solidFill>
        </p:spPr>
        <p:txBody>
          <a:bodyPr rtlCol="0">
            <a:normAutofit fontScale="70000" lnSpcReduction="20000"/>
          </a:bodyPr>
          <a:lstStyle/>
          <a:p>
            <a:pPr fontAlgn="auto">
              <a:spcAft>
                <a:spcPts val="0"/>
              </a:spcAft>
              <a:buFontTx/>
              <a:buNone/>
              <a:defRPr/>
            </a:pPr>
            <a:r>
              <a:rPr lang="en-GB" b="1" dirty="0" smtClean="0"/>
              <a:t>UNIT 2: The Paired Options –you only study one in each pair!</a:t>
            </a:r>
          </a:p>
          <a:p>
            <a:pPr fontAlgn="auto">
              <a:spcAft>
                <a:spcPts val="0"/>
              </a:spcAft>
              <a:buFontTx/>
              <a:buNone/>
              <a:defRPr/>
            </a:pPr>
            <a:r>
              <a:rPr lang="en-GB" b="1" dirty="0" smtClean="0"/>
              <a:t>The ‘Physical’ Pair</a:t>
            </a:r>
            <a:endParaRPr lang="en-GB" dirty="0" smtClean="0"/>
          </a:p>
          <a:p>
            <a:pPr marL="514350" indent="-514350" fontAlgn="auto">
              <a:spcAft>
                <a:spcPts val="0"/>
              </a:spcAft>
              <a:buClr>
                <a:schemeClr val="accent1">
                  <a:lumMod val="75000"/>
                </a:schemeClr>
              </a:buClr>
              <a:buFont typeface="+mj-lt"/>
              <a:buAutoNum type="arabicPeriod"/>
              <a:defRPr/>
            </a:pPr>
            <a:r>
              <a:rPr lang="en-GB" dirty="0" smtClean="0"/>
              <a:t>Extreme Weather</a:t>
            </a:r>
          </a:p>
          <a:p>
            <a:pPr marL="514350" indent="-514350" fontAlgn="auto">
              <a:spcAft>
                <a:spcPts val="0"/>
              </a:spcAft>
              <a:buClr>
                <a:schemeClr val="accent1">
                  <a:lumMod val="75000"/>
                </a:schemeClr>
              </a:buClr>
              <a:buFont typeface="+mj-lt"/>
              <a:buAutoNum type="arabicPeriod"/>
              <a:defRPr/>
            </a:pPr>
            <a:r>
              <a:rPr lang="en-GB" dirty="0" smtClean="0"/>
              <a:t>Crowded Coasts</a:t>
            </a:r>
          </a:p>
          <a:p>
            <a:pPr marL="514350" indent="-514350" fontAlgn="auto">
              <a:spcAft>
                <a:spcPts val="0"/>
              </a:spcAft>
              <a:buClr>
                <a:schemeClr val="accent1">
                  <a:lumMod val="75000"/>
                </a:schemeClr>
              </a:buClr>
              <a:buNone/>
              <a:defRPr/>
            </a:pPr>
            <a:endParaRPr lang="en-GB" dirty="0" smtClean="0"/>
          </a:p>
          <a:p>
            <a:pPr marL="514350" indent="-514350" fontAlgn="auto">
              <a:spcAft>
                <a:spcPts val="0"/>
              </a:spcAft>
              <a:buClr>
                <a:schemeClr val="accent1">
                  <a:lumMod val="75000"/>
                </a:schemeClr>
              </a:buClr>
              <a:buNone/>
              <a:defRPr/>
            </a:pPr>
            <a:r>
              <a:rPr lang="en-GB" b="1" dirty="0" smtClean="0"/>
              <a:t>The ‘Human’ Pair</a:t>
            </a:r>
          </a:p>
          <a:p>
            <a:pPr marL="514350" indent="-514350" fontAlgn="auto">
              <a:spcAft>
                <a:spcPts val="0"/>
              </a:spcAft>
              <a:buClr>
                <a:schemeClr val="accent1">
                  <a:lumMod val="75000"/>
                </a:schemeClr>
              </a:buClr>
              <a:buFont typeface="+mj-lt"/>
              <a:buAutoNum type="arabicPeriod"/>
              <a:defRPr/>
            </a:pPr>
            <a:r>
              <a:rPr lang="en-GB" dirty="0" smtClean="0"/>
              <a:t>Unequal Spaces</a:t>
            </a:r>
          </a:p>
          <a:p>
            <a:pPr marL="514350" indent="-514350" fontAlgn="auto">
              <a:spcAft>
                <a:spcPts val="0"/>
              </a:spcAft>
              <a:buClr>
                <a:schemeClr val="accent1">
                  <a:lumMod val="75000"/>
                </a:schemeClr>
              </a:buClr>
              <a:buFont typeface="+mj-lt"/>
              <a:buAutoNum type="arabicPeriod"/>
              <a:defRPr/>
            </a:pPr>
            <a:r>
              <a:rPr lang="en-GB" dirty="0" smtClean="0"/>
              <a:t>Rebranding</a:t>
            </a:r>
          </a:p>
          <a:p>
            <a:pPr marL="514350" indent="-514350" fontAlgn="auto">
              <a:spcAft>
                <a:spcPts val="0"/>
              </a:spcAft>
              <a:buClr>
                <a:schemeClr val="accent1">
                  <a:lumMod val="75000"/>
                </a:schemeClr>
              </a:buClr>
              <a:buNone/>
              <a:defRPr/>
            </a:pPr>
            <a:endParaRPr lang="en-GB" dirty="0" smtClean="0"/>
          </a:p>
          <a:p>
            <a:pPr fontAlgn="auto">
              <a:spcAft>
                <a:spcPts val="0"/>
              </a:spcAft>
              <a:buFont typeface="Arial" pitchFamily="34" charset="0"/>
              <a:buChar char="•"/>
              <a:defRPr/>
            </a:pPr>
            <a:endParaRPr lang="en-GB" dirty="0" smtClean="0"/>
          </a:p>
        </p:txBody>
      </p:sp>
      <p:sp>
        <p:nvSpPr>
          <p:cNvPr id="7" name="Action Button: Home 6">
            <a:hlinkClick r:id="rId3" action="ppaction://hlinksldjump" highlightClick="1"/>
          </p:cNvPr>
          <p:cNvSpPr/>
          <p:nvPr/>
        </p:nvSpPr>
        <p:spPr>
          <a:xfrm>
            <a:off x="6357938" y="6000750"/>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14414" y="857232"/>
            <a:ext cx="6883400" cy="717550"/>
          </a:xfrm>
        </p:spPr>
        <p:txBody>
          <a:bodyPr/>
          <a:lstStyle/>
          <a:p>
            <a:r>
              <a:rPr lang="en-GB" dirty="0"/>
              <a:t>UNIT 2 </a:t>
            </a:r>
            <a:r>
              <a:rPr lang="en-GB" dirty="0" smtClean="0"/>
              <a:t>– Assessment overview and structure</a:t>
            </a:r>
            <a:endParaRPr lang="en-US" dirty="0"/>
          </a:p>
        </p:txBody>
      </p:sp>
      <p:sp>
        <p:nvSpPr>
          <p:cNvPr id="3075" name="Rectangle 3"/>
          <p:cNvSpPr>
            <a:spLocks noGrp="1" noChangeArrowheads="1"/>
          </p:cNvSpPr>
          <p:nvPr>
            <p:ph type="body" idx="1"/>
          </p:nvPr>
        </p:nvSpPr>
        <p:spPr>
          <a:xfrm>
            <a:off x="457200" y="1600200"/>
            <a:ext cx="3400419" cy="4997450"/>
          </a:xfrm>
        </p:spPr>
        <p:txBody>
          <a:bodyPr/>
          <a:lstStyle/>
          <a:p>
            <a:pPr>
              <a:lnSpc>
                <a:spcPct val="90000"/>
              </a:lnSpc>
            </a:pPr>
            <a:r>
              <a:rPr lang="en-GB" dirty="0" smtClean="0"/>
              <a:t>Normally the first part of each question starts with a data </a:t>
            </a:r>
            <a:r>
              <a:rPr lang="en-GB" dirty="0"/>
              <a:t>stimulus </a:t>
            </a:r>
            <a:r>
              <a:rPr lang="en-GB" dirty="0" smtClean="0"/>
              <a:t>element.</a:t>
            </a:r>
            <a:endParaRPr lang="en-GB" dirty="0"/>
          </a:p>
          <a:p>
            <a:pPr>
              <a:lnSpc>
                <a:spcPct val="90000"/>
              </a:lnSpc>
            </a:pPr>
            <a:r>
              <a:rPr lang="en-GB" dirty="0"/>
              <a:t>The fieldwork and research elements </a:t>
            </a:r>
            <a:r>
              <a:rPr lang="en-GB" dirty="0" smtClean="0"/>
              <a:t>are related directly to work you have carried out during a field trip AND may involve questions about how you processed, interpreted etc what you found.</a:t>
            </a:r>
            <a:endParaRPr lang="en-GB" dirty="0"/>
          </a:p>
          <a:p>
            <a:pPr>
              <a:lnSpc>
                <a:spcPct val="90000"/>
              </a:lnSpc>
            </a:pPr>
            <a:r>
              <a:rPr lang="en-GB" dirty="0" smtClean="0"/>
              <a:t>The remaining question is more management </a:t>
            </a:r>
            <a:r>
              <a:rPr lang="en-GB" dirty="0"/>
              <a:t>and issues </a:t>
            </a:r>
            <a:r>
              <a:rPr lang="en-GB" dirty="0" smtClean="0"/>
              <a:t>based.  Here case study knowledge will be required. </a:t>
            </a:r>
            <a:endParaRPr lang="en-US" dirty="0"/>
          </a:p>
        </p:txBody>
      </p:sp>
      <p:sp>
        <p:nvSpPr>
          <p:cNvPr id="3077" name="AutoShape 5"/>
          <p:cNvSpPr>
            <a:spLocks noChangeArrowheads="1"/>
          </p:cNvSpPr>
          <p:nvPr/>
        </p:nvSpPr>
        <p:spPr bwMode="auto">
          <a:xfrm>
            <a:off x="4214810" y="4786323"/>
            <a:ext cx="4000528" cy="121444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buFontTx/>
              <a:buChar char="•"/>
            </a:pPr>
            <a:r>
              <a:rPr lang="en-GB"/>
              <a:t>The data stimulus in unlikely </a:t>
            </a:r>
          </a:p>
          <a:p>
            <a:pPr algn="ctr"/>
            <a:r>
              <a:rPr lang="en-GB"/>
              <a:t>to be the 15 mark question</a:t>
            </a:r>
          </a:p>
          <a:p>
            <a:pPr algn="ctr">
              <a:buFontTx/>
              <a:buChar char="•"/>
            </a:pPr>
            <a:r>
              <a:rPr lang="en-GB"/>
              <a:t>Data stimulus with an analysis </a:t>
            </a:r>
          </a:p>
          <a:p>
            <a:pPr algn="ctr"/>
            <a:r>
              <a:rPr lang="en-GB"/>
              <a:t>element is possible</a:t>
            </a:r>
            <a:endParaRPr lang="en-US"/>
          </a:p>
        </p:txBody>
      </p:sp>
      <p:pic>
        <p:nvPicPr>
          <p:cNvPr id="3078" name="Picture 6"/>
          <p:cNvPicPr>
            <a:picLocks noChangeAspect="1" noChangeArrowheads="1"/>
          </p:cNvPicPr>
          <p:nvPr/>
        </p:nvPicPr>
        <p:blipFill>
          <a:blip r:embed="rId3" cstate="email"/>
          <a:srcRect/>
          <a:stretch>
            <a:fillRect/>
          </a:stretch>
        </p:blipFill>
        <p:spPr bwMode="auto">
          <a:xfrm>
            <a:off x="4000496" y="1628775"/>
            <a:ext cx="4286280" cy="2971800"/>
          </a:xfrm>
          <a:prstGeom prst="rect">
            <a:avLst/>
          </a:prstGeom>
          <a:noFill/>
          <a:ln w="9525">
            <a:noFill/>
            <a:miter lim="800000"/>
            <a:headEnd/>
            <a:tailEnd/>
          </a:ln>
          <a:effectLst/>
        </p:spPr>
      </p:pic>
      <p:sp>
        <p:nvSpPr>
          <p:cNvPr id="6" name="Action Button: Home 5">
            <a:hlinkClick r:id="rId4" action="ppaction://hlinksldjump" highlightClick="1"/>
          </p:cNvPr>
          <p:cNvSpPr/>
          <p:nvPr/>
        </p:nvSpPr>
        <p:spPr>
          <a:xfrm>
            <a:off x="6286512" y="6143644"/>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2357454" cy="717550"/>
          </a:xfrm>
        </p:spPr>
        <p:txBody>
          <a:bodyPr/>
          <a:lstStyle/>
          <a:p>
            <a:r>
              <a:rPr lang="en-GB" dirty="0" smtClean="0"/>
              <a:t>What is rebranding?</a:t>
            </a:r>
            <a:endParaRPr lang="en-GB" dirty="0"/>
          </a:p>
        </p:txBody>
      </p:sp>
      <p:graphicFrame>
        <p:nvGraphicFramePr>
          <p:cNvPr id="6" name="Content Placeholder 5"/>
          <p:cNvGraphicFramePr>
            <a:graphicFrameLocks noGrp="1"/>
          </p:cNvGraphicFramePr>
          <p:nvPr>
            <p:ph idx="1"/>
          </p:nvPr>
        </p:nvGraphicFramePr>
        <p:xfrm>
          <a:off x="714348" y="1571612"/>
          <a:ext cx="7643866"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3000364" y="500042"/>
            <a:ext cx="3286148" cy="9286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Its all about the brand – the image or symbol given sell or promote a  to a product </a:t>
            </a:r>
            <a:endParaRPr lang="en-GB" dirty="0"/>
          </a:p>
        </p:txBody>
      </p:sp>
      <p:sp>
        <p:nvSpPr>
          <p:cNvPr id="8" name="Oval Callout 7"/>
          <p:cNvSpPr/>
          <p:nvPr/>
        </p:nvSpPr>
        <p:spPr>
          <a:xfrm>
            <a:off x="2571736" y="5286388"/>
            <a:ext cx="4071966" cy="1214446"/>
          </a:xfrm>
          <a:prstGeom prst="wedgeEllipseCallout">
            <a:avLst>
              <a:gd name="adj1" fmla="val -38454"/>
              <a:gd name="adj2" fmla="val -1922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Rebranding tries to </a:t>
            </a:r>
            <a:r>
              <a:rPr lang="en-GB" b="1" dirty="0" smtClean="0"/>
              <a:t>improve a place </a:t>
            </a:r>
            <a:r>
              <a:rPr lang="en-GB" dirty="0" smtClean="0"/>
              <a:t>and  attract people and investment</a:t>
            </a:r>
            <a:endParaRPr lang="en-GB" dirty="0"/>
          </a:p>
        </p:txBody>
      </p:sp>
      <p:sp>
        <p:nvSpPr>
          <p:cNvPr id="9" name="Action Button: Home 8">
            <a:hlinkClick r:id="rId8" action="ppaction://hlinksldjump" highlightClick="1"/>
          </p:cNvPr>
          <p:cNvSpPr/>
          <p:nvPr/>
        </p:nvSpPr>
        <p:spPr>
          <a:xfrm>
            <a:off x="8358214" y="6143644"/>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785794"/>
            <a:ext cx="6883400" cy="717550"/>
          </a:xfrm>
        </p:spPr>
        <p:txBody>
          <a:bodyPr/>
          <a:lstStyle/>
          <a:p>
            <a:r>
              <a:rPr lang="en-GB" dirty="0" smtClean="0"/>
              <a:t>Why might places need rebranding?</a:t>
            </a:r>
            <a:endParaRPr lang="en-GB" dirty="0"/>
          </a:p>
        </p:txBody>
      </p:sp>
      <p:sp>
        <p:nvSpPr>
          <p:cNvPr id="3" name="Content Placeholder 2"/>
          <p:cNvSpPr>
            <a:spLocks noGrp="1"/>
          </p:cNvSpPr>
          <p:nvPr>
            <p:ph idx="1"/>
          </p:nvPr>
        </p:nvSpPr>
        <p:spPr>
          <a:xfrm>
            <a:off x="500034" y="1214422"/>
            <a:ext cx="8499475" cy="5126038"/>
          </a:xfrm>
        </p:spPr>
        <p:txBody>
          <a:bodyPr/>
          <a:lstStyle/>
          <a:p>
            <a:r>
              <a:rPr lang="en-GB" dirty="0" smtClean="0"/>
              <a:t>There may be a number of linked reasons:</a:t>
            </a:r>
          </a:p>
          <a:p>
            <a:pPr lvl="1"/>
            <a:r>
              <a:rPr lang="en-GB" dirty="0" smtClean="0"/>
              <a:t>The </a:t>
            </a:r>
            <a:r>
              <a:rPr lang="en-GB" b="1" dirty="0" smtClean="0"/>
              <a:t>economy</a:t>
            </a:r>
            <a:r>
              <a:rPr lang="en-GB" dirty="0" smtClean="0"/>
              <a:t>: </a:t>
            </a:r>
            <a:r>
              <a:rPr lang="en-GB" sz="1400" dirty="0" smtClean="0"/>
              <a:t>loss of employment + dynamism</a:t>
            </a:r>
          </a:p>
          <a:p>
            <a:pPr lvl="1"/>
            <a:r>
              <a:rPr lang="en-GB" dirty="0" smtClean="0"/>
              <a:t>The </a:t>
            </a:r>
            <a:r>
              <a:rPr lang="en-GB" b="1" dirty="0" smtClean="0"/>
              <a:t>environment</a:t>
            </a:r>
            <a:r>
              <a:rPr lang="en-GB" sz="1400" dirty="0" smtClean="0"/>
              <a:t>:</a:t>
            </a:r>
            <a:r>
              <a:rPr lang="en-GB" sz="1400" b="1" dirty="0" smtClean="0"/>
              <a:t> </a:t>
            </a:r>
            <a:r>
              <a:rPr lang="en-GB" sz="1400" dirty="0" smtClean="0"/>
              <a:t>problems with buildings + infrastructure?</a:t>
            </a:r>
            <a:endParaRPr lang="en-GB" sz="1400" b="1" dirty="0" smtClean="0"/>
          </a:p>
          <a:p>
            <a:pPr lvl="1"/>
            <a:r>
              <a:rPr lang="en-GB" dirty="0" smtClean="0"/>
              <a:t>The </a:t>
            </a:r>
            <a:r>
              <a:rPr lang="en-GB" b="1" dirty="0" smtClean="0"/>
              <a:t>image:</a:t>
            </a:r>
            <a:r>
              <a:rPr lang="en-GB" dirty="0" smtClean="0"/>
              <a:t> </a:t>
            </a:r>
            <a:r>
              <a:rPr lang="en-GB" sz="1400" dirty="0" smtClean="0"/>
              <a:t>inward investment + tourism?</a:t>
            </a:r>
            <a:endParaRPr lang="en-GB" sz="1400" dirty="0"/>
          </a:p>
        </p:txBody>
      </p:sp>
      <p:graphicFrame>
        <p:nvGraphicFramePr>
          <p:cNvPr id="4" name="Table 3"/>
          <p:cNvGraphicFramePr>
            <a:graphicFrameLocks noGrp="1"/>
          </p:cNvGraphicFramePr>
          <p:nvPr/>
        </p:nvGraphicFramePr>
        <p:xfrm>
          <a:off x="785787" y="2857496"/>
          <a:ext cx="6072231" cy="1854200"/>
        </p:xfrm>
        <a:graphic>
          <a:graphicData uri="http://schemas.openxmlformats.org/drawingml/2006/table">
            <a:tbl>
              <a:tblPr firstRow="1" bandRow="1">
                <a:tableStyleId>{5C22544A-7EE6-4342-B048-85BDC9FD1C3A}</a:tableStyleId>
              </a:tblPr>
              <a:tblGrid>
                <a:gridCol w="2024077"/>
                <a:gridCol w="2024077"/>
                <a:gridCol w="2024077"/>
              </a:tblGrid>
              <a:tr h="370840">
                <a:tc>
                  <a:txBody>
                    <a:bodyPr/>
                    <a:lstStyle/>
                    <a:p>
                      <a:pPr algn="ctr"/>
                      <a:r>
                        <a:rPr lang="en-GB" dirty="0" smtClean="0"/>
                        <a:t>Towns</a:t>
                      </a:r>
                      <a:r>
                        <a:rPr lang="en-GB" baseline="0" dirty="0" smtClean="0"/>
                        <a:t> and cities</a:t>
                      </a:r>
                      <a:endParaRPr lang="en-GB" dirty="0"/>
                    </a:p>
                  </a:txBody>
                  <a:tcPr/>
                </a:tc>
                <a:tc>
                  <a:txBody>
                    <a:bodyPr/>
                    <a:lstStyle/>
                    <a:p>
                      <a:pPr algn="ctr"/>
                      <a:r>
                        <a:rPr lang="en-GB" dirty="0" smtClean="0"/>
                        <a:t>Countryside</a:t>
                      </a:r>
                      <a:endParaRPr lang="en-GB" dirty="0"/>
                    </a:p>
                  </a:txBody>
                  <a:tcPr/>
                </a:tc>
                <a:tc>
                  <a:txBody>
                    <a:bodyPr/>
                    <a:lstStyle/>
                    <a:p>
                      <a:pPr algn="ctr"/>
                      <a:r>
                        <a:rPr lang="en-GB" dirty="0" smtClean="0"/>
                        <a:t>Coastal areas</a:t>
                      </a:r>
                      <a:endParaRPr lang="en-GB" dirty="0"/>
                    </a:p>
                  </a:txBody>
                  <a:tcPr/>
                </a:tc>
              </a:tr>
              <a:tr h="370840">
                <a:tc>
                  <a:txBody>
                    <a:bodyPr/>
                    <a:lstStyle/>
                    <a:p>
                      <a:r>
                        <a:rPr lang="en-GB" sz="1400" dirty="0" smtClean="0"/>
                        <a:t>Depopulation?</a:t>
                      </a:r>
                      <a:endParaRPr lang="en-GB" sz="1400" dirty="0"/>
                    </a:p>
                  </a:txBody>
                  <a:tcPr/>
                </a:tc>
                <a:tc>
                  <a:txBody>
                    <a:bodyPr/>
                    <a:lstStyle/>
                    <a:p>
                      <a:r>
                        <a:rPr lang="en-GB" sz="1400" dirty="0" smtClean="0"/>
                        <a:t>Transport issues?</a:t>
                      </a:r>
                      <a:endParaRPr lang="en-GB" sz="1400" dirty="0"/>
                    </a:p>
                  </a:txBody>
                  <a:tcPr/>
                </a:tc>
                <a:tc>
                  <a:txBody>
                    <a:bodyPr/>
                    <a:lstStyle/>
                    <a:p>
                      <a:r>
                        <a:rPr lang="en-GB" sz="1400" dirty="0" smtClean="0"/>
                        <a:t>Inaccessibility?</a:t>
                      </a:r>
                      <a:endParaRPr lang="en-GB" sz="1400" dirty="0"/>
                    </a:p>
                  </a:txBody>
                  <a:tcPr/>
                </a:tc>
              </a:tr>
              <a:tr h="370840">
                <a:tc>
                  <a:txBody>
                    <a:bodyPr/>
                    <a:lstStyle/>
                    <a:p>
                      <a:r>
                        <a:rPr lang="en-GB" sz="1400" dirty="0" smtClean="0"/>
                        <a:t>Unemployment</a:t>
                      </a:r>
                      <a:r>
                        <a:rPr lang="en-GB" sz="1400" baseline="0" dirty="0" smtClean="0"/>
                        <a:t> base?</a:t>
                      </a:r>
                      <a:endParaRPr lang="en-GB" sz="1400" dirty="0"/>
                    </a:p>
                  </a:txBody>
                  <a:tcPr/>
                </a:tc>
                <a:tc>
                  <a:txBody>
                    <a:bodyPr/>
                    <a:lstStyle/>
                    <a:p>
                      <a:r>
                        <a:rPr lang="en-GB" sz="1400" dirty="0" smtClean="0"/>
                        <a:t>Limited work?</a:t>
                      </a:r>
                      <a:endParaRPr lang="en-GB" sz="1400" dirty="0"/>
                    </a:p>
                  </a:txBody>
                  <a:tcPr/>
                </a:tc>
                <a:tc>
                  <a:txBody>
                    <a:bodyPr/>
                    <a:lstStyle/>
                    <a:p>
                      <a:r>
                        <a:rPr lang="en-GB" sz="1400" dirty="0" smtClean="0"/>
                        <a:t>Decline in tourism?</a:t>
                      </a:r>
                      <a:endParaRPr lang="en-GB" sz="1400" dirty="0"/>
                    </a:p>
                  </a:txBody>
                  <a:tcPr/>
                </a:tc>
              </a:tr>
              <a:tr h="370840">
                <a:tc>
                  <a:txBody>
                    <a:bodyPr/>
                    <a:lstStyle/>
                    <a:p>
                      <a:r>
                        <a:rPr lang="en-GB" sz="1400" dirty="0" err="1" smtClean="0"/>
                        <a:t>Desindustrialisation</a:t>
                      </a:r>
                      <a:r>
                        <a:rPr lang="en-GB" sz="1400" dirty="0" smtClean="0"/>
                        <a:t>?</a:t>
                      </a:r>
                      <a:endParaRPr lang="en-GB" sz="1400" dirty="0"/>
                    </a:p>
                  </a:txBody>
                  <a:tcPr/>
                </a:tc>
                <a:tc>
                  <a:txBody>
                    <a:bodyPr/>
                    <a:lstStyle/>
                    <a:p>
                      <a:r>
                        <a:rPr lang="en-GB" sz="1400" dirty="0" smtClean="0"/>
                        <a:t>Agricultural</a:t>
                      </a:r>
                      <a:r>
                        <a:rPr lang="en-GB" sz="1400" baseline="0" dirty="0" smtClean="0"/>
                        <a:t> change?</a:t>
                      </a:r>
                      <a:endParaRPr lang="en-GB" sz="1400" dirty="0"/>
                    </a:p>
                  </a:txBody>
                  <a:tcPr/>
                </a:tc>
                <a:tc>
                  <a:txBody>
                    <a:bodyPr/>
                    <a:lstStyle/>
                    <a:p>
                      <a:r>
                        <a:rPr lang="en-GB" sz="1400" dirty="0" smtClean="0"/>
                        <a:t>Loss of fishing?</a:t>
                      </a:r>
                      <a:endParaRPr lang="en-GB" sz="1400" dirty="0"/>
                    </a:p>
                  </a:txBody>
                  <a:tcPr/>
                </a:tc>
              </a:tr>
              <a:tr h="370840">
                <a:tc>
                  <a:txBody>
                    <a:bodyPr/>
                    <a:lstStyle/>
                    <a:p>
                      <a:r>
                        <a:rPr lang="en-GB" sz="1400" dirty="0" smtClean="0"/>
                        <a:t>Poor</a:t>
                      </a:r>
                      <a:r>
                        <a:rPr lang="en-GB" sz="1400" baseline="0" dirty="0" smtClean="0"/>
                        <a:t> reputation?</a:t>
                      </a:r>
                      <a:endParaRPr lang="en-GB" sz="1400" dirty="0"/>
                    </a:p>
                  </a:txBody>
                  <a:tcPr/>
                </a:tc>
                <a:tc>
                  <a:txBody>
                    <a:bodyPr/>
                    <a:lstStyle/>
                    <a:p>
                      <a:r>
                        <a:rPr lang="en-GB" sz="1400" dirty="0" smtClean="0"/>
                        <a:t>Backward reputation?</a:t>
                      </a:r>
                      <a:endParaRPr lang="en-GB" sz="1400" dirty="0"/>
                    </a:p>
                  </a:txBody>
                  <a:tcPr/>
                </a:tc>
                <a:tc>
                  <a:txBody>
                    <a:bodyPr/>
                    <a:lstStyle/>
                    <a:p>
                      <a:r>
                        <a:rPr lang="en-GB" sz="1400" dirty="0" smtClean="0"/>
                        <a:t>No investment?</a:t>
                      </a:r>
                      <a:endParaRPr lang="en-GB" sz="1400" dirty="0"/>
                    </a:p>
                  </a:txBody>
                  <a:tcPr/>
                </a:tc>
              </a:tr>
            </a:tbl>
          </a:graphicData>
        </a:graphic>
      </p:graphicFrame>
      <p:pic>
        <p:nvPicPr>
          <p:cNvPr id="5" name="Picture 4" descr="DSCN0093.JPG"/>
          <p:cNvPicPr>
            <a:picLocks noChangeAspect="1"/>
          </p:cNvPicPr>
          <p:nvPr/>
        </p:nvPicPr>
        <p:blipFill>
          <a:blip r:embed="rId3" cstate="email"/>
          <a:stretch>
            <a:fillRect/>
          </a:stretch>
        </p:blipFill>
        <p:spPr>
          <a:xfrm>
            <a:off x="1000100" y="4929198"/>
            <a:ext cx="1672921" cy="1251766"/>
          </a:xfrm>
          <a:prstGeom prst="rect">
            <a:avLst/>
          </a:prstGeom>
        </p:spPr>
      </p:pic>
      <p:pic>
        <p:nvPicPr>
          <p:cNvPr id="6" name="Picture 5" descr="DSCF0063.JPG"/>
          <p:cNvPicPr>
            <a:picLocks noChangeAspect="1"/>
          </p:cNvPicPr>
          <p:nvPr/>
        </p:nvPicPr>
        <p:blipFill>
          <a:blip r:embed="rId4" cstate="email"/>
          <a:stretch>
            <a:fillRect/>
          </a:stretch>
        </p:blipFill>
        <p:spPr>
          <a:xfrm>
            <a:off x="5072066" y="4929198"/>
            <a:ext cx="1690667" cy="1214446"/>
          </a:xfrm>
          <a:prstGeom prst="rect">
            <a:avLst/>
          </a:prstGeom>
        </p:spPr>
      </p:pic>
      <p:sp>
        <p:nvSpPr>
          <p:cNvPr id="7" name="Rounded Rectangular Callout 6"/>
          <p:cNvSpPr/>
          <p:nvPr/>
        </p:nvSpPr>
        <p:spPr>
          <a:xfrm>
            <a:off x="7072330" y="2857496"/>
            <a:ext cx="1643074" cy="1785950"/>
          </a:xfrm>
          <a:prstGeom prst="wedgeRoundRectCallout">
            <a:avLst>
              <a:gd name="adj1" fmla="val -72033"/>
              <a:gd name="adj2" fmla="val 148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Each of these different areas face their own particular challenges, problems and reasons for decline</a:t>
            </a:r>
            <a:endParaRPr lang="en-GB" sz="1400" dirty="0"/>
          </a:p>
        </p:txBody>
      </p:sp>
      <p:pic>
        <p:nvPicPr>
          <p:cNvPr id="8" name="Picture 2" descr="http://cache4.asset-cache.net/xc/90790472.jpg?v=1&amp;c=IWSAsset&amp;k=2&amp;d=77BFBA49EF878921CC759DF4EBAC47D0E72649B0067FE7479CC1592434EED2C41FDA587AAA00EB89E30A760B0D811297"/>
          <p:cNvPicPr>
            <a:picLocks noChangeAspect="1" noChangeArrowheads="1"/>
          </p:cNvPicPr>
          <p:nvPr/>
        </p:nvPicPr>
        <p:blipFill>
          <a:blip r:embed="rId5" r:link="rId6" cstate="email"/>
          <a:srcRect/>
          <a:stretch>
            <a:fillRect/>
          </a:stretch>
        </p:blipFill>
        <p:spPr>
          <a:xfrm>
            <a:off x="7143768" y="1071546"/>
            <a:ext cx="1247371" cy="1620901"/>
          </a:xfrm>
          <a:prstGeom prst="rect">
            <a:avLst/>
          </a:prstGeom>
          <a:noFill/>
        </p:spPr>
      </p:pic>
      <p:pic>
        <p:nvPicPr>
          <p:cNvPr id="9" name="Picture 8" descr="DSCN0014.JPG"/>
          <p:cNvPicPr>
            <a:picLocks noChangeAspect="1"/>
          </p:cNvPicPr>
          <p:nvPr/>
        </p:nvPicPr>
        <p:blipFill>
          <a:blip r:embed="rId7" cstate="email"/>
          <a:stretch>
            <a:fillRect/>
          </a:stretch>
        </p:blipFill>
        <p:spPr>
          <a:xfrm>
            <a:off x="3286116" y="4786322"/>
            <a:ext cx="1071552" cy="1428736"/>
          </a:xfrm>
          <a:prstGeom prst="rect">
            <a:avLst/>
          </a:prstGeom>
        </p:spPr>
      </p:pic>
      <p:sp>
        <p:nvSpPr>
          <p:cNvPr id="10" name="Up-Down Arrow 9"/>
          <p:cNvSpPr/>
          <p:nvPr/>
        </p:nvSpPr>
        <p:spPr>
          <a:xfrm>
            <a:off x="500034" y="1643050"/>
            <a:ext cx="428628" cy="1000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Home 10">
            <a:hlinkClick r:id="rId8" action="ppaction://hlinksldjump" highlightClick="1"/>
          </p:cNvPr>
          <p:cNvSpPr/>
          <p:nvPr/>
        </p:nvSpPr>
        <p:spPr>
          <a:xfrm>
            <a:off x="7500958" y="5214950"/>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1472" y="642918"/>
            <a:ext cx="1928826" cy="500066"/>
          </a:xfrm>
        </p:spPr>
        <p:txBody>
          <a:bodyPr/>
          <a:lstStyle/>
          <a:p>
            <a:r>
              <a:rPr lang="en-GB" dirty="0" smtClean="0"/>
              <a:t>Deprivation?</a:t>
            </a:r>
            <a:endParaRPr lang="en-US" dirty="0" smtClean="0"/>
          </a:p>
        </p:txBody>
      </p:sp>
      <p:sp>
        <p:nvSpPr>
          <p:cNvPr id="5" name="Rounded Rectangle 4"/>
          <p:cNvSpPr/>
          <p:nvPr/>
        </p:nvSpPr>
        <p:spPr>
          <a:xfrm>
            <a:off x="2428860" y="285728"/>
            <a:ext cx="4357718"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A high deprivation score (or index) may mean that places need to rebrand. Health may also be linked to deprivation and the need to rebrand.</a:t>
            </a:r>
            <a:endParaRPr lang="en-GB" sz="1600" dirty="0"/>
          </a:p>
        </p:txBody>
      </p:sp>
      <p:pic>
        <p:nvPicPr>
          <p:cNvPr id="58370" name="Picture 2" descr="Click to enlarge"/>
          <p:cNvPicPr>
            <a:picLocks noChangeAspect="1" noChangeArrowheads="1"/>
          </p:cNvPicPr>
          <p:nvPr/>
        </p:nvPicPr>
        <p:blipFill>
          <a:blip r:embed="rId3" cstate="email"/>
          <a:srcRect/>
          <a:stretch>
            <a:fillRect/>
          </a:stretch>
        </p:blipFill>
        <p:spPr bwMode="auto">
          <a:xfrm rot="5400000">
            <a:off x="1372560" y="913400"/>
            <a:ext cx="3112732" cy="4143404"/>
          </a:xfrm>
          <a:prstGeom prst="rect">
            <a:avLst/>
          </a:prstGeom>
          <a:noFill/>
        </p:spPr>
      </p:pic>
      <p:sp>
        <p:nvSpPr>
          <p:cNvPr id="9" name="Rounded Rectangle 8"/>
          <p:cNvSpPr/>
          <p:nvPr/>
        </p:nvSpPr>
        <p:spPr>
          <a:xfrm>
            <a:off x="5500694" y="1500174"/>
            <a:ext cx="2714644" cy="18573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200" dirty="0" smtClean="0"/>
              <a:t>The </a:t>
            </a:r>
            <a:r>
              <a:rPr lang="en-GB" sz="1200" b="1" dirty="0" smtClean="0"/>
              <a:t>IMD for London</a:t>
            </a:r>
            <a:r>
              <a:rPr lang="en-GB" sz="1200" dirty="0" smtClean="0"/>
              <a:t>, 2004.</a:t>
            </a:r>
            <a:endParaRPr lang="en-US" sz="1200" dirty="0" smtClean="0"/>
          </a:p>
          <a:p>
            <a:r>
              <a:rPr lang="en-GB" sz="1200" dirty="0" smtClean="0"/>
              <a:t>deprived wards  concentrated north and east of the Thames, </a:t>
            </a:r>
          </a:p>
          <a:p>
            <a:r>
              <a:rPr lang="en-GB" sz="1200" dirty="0" smtClean="0"/>
              <a:t>the area of </a:t>
            </a:r>
            <a:r>
              <a:rPr lang="en-GB" sz="1200" b="1" dirty="0" smtClean="0"/>
              <a:t>Docklands</a:t>
            </a:r>
            <a:r>
              <a:rPr lang="en-GB" sz="1200" dirty="0" smtClean="0"/>
              <a:t> and around the new </a:t>
            </a:r>
            <a:r>
              <a:rPr lang="en-GB" sz="1200" b="1" dirty="0" smtClean="0"/>
              <a:t>2012 Olympics</a:t>
            </a:r>
            <a:r>
              <a:rPr lang="en-GB" sz="1200" dirty="0" smtClean="0"/>
              <a:t> site.</a:t>
            </a:r>
            <a:r>
              <a:rPr lang="en-US" sz="1200" dirty="0" smtClean="0"/>
              <a:t>  </a:t>
            </a:r>
            <a:r>
              <a:rPr lang="en-GB" sz="1200" dirty="0" smtClean="0"/>
              <a:t>Other, smaller and more discrete areas  often related to high levels of </a:t>
            </a:r>
            <a:r>
              <a:rPr lang="en-GB" sz="1200" b="1" dirty="0" smtClean="0"/>
              <a:t>immigrant populations</a:t>
            </a:r>
            <a:endParaRPr lang="en-US" sz="1200" dirty="0" smtClean="0"/>
          </a:p>
        </p:txBody>
      </p:sp>
      <p:pic>
        <p:nvPicPr>
          <p:cNvPr id="58371" name="Picture 3"/>
          <p:cNvPicPr>
            <a:picLocks noChangeAspect="1" noChangeArrowheads="1"/>
          </p:cNvPicPr>
          <p:nvPr/>
        </p:nvPicPr>
        <p:blipFill>
          <a:blip r:embed="rId4" cstate="email"/>
          <a:srcRect/>
          <a:stretch>
            <a:fillRect/>
          </a:stretch>
        </p:blipFill>
        <p:spPr bwMode="auto">
          <a:xfrm>
            <a:off x="5072066" y="3500438"/>
            <a:ext cx="3624264" cy="2554046"/>
          </a:xfrm>
          <a:prstGeom prst="rect">
            <a:avLst/>
          </a:prstGeom>
          <a:noFill/>
          <a:ln w="9525">
            <a:noFill/>
            <a:miter lim="800000"/>
            <a:headEnd/>
            <a:tailEnd/>
          </a:ln>
        </p:spPr>
      </p:pic>
      <p:sp>
        <p:nvSpPr>
          <p:cNvPr id="11" name="Left Arrow 10"/>
          <p:cNvSpPr/>
          <p:nvPr/>
        </p:nvSpPr>
        <p:spPr>
          <a:xfrm>
            <a:off x="4572000" y="2000240"/>
            <a:ext cx="928694" cy="78581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58372" name="Picture 4"/>
          <p:cNvPicPr>
            <a:picLocks noChangeAspect="1" noChangeArrowheads="1"/>
          </p:cNvPicPr>
          <p:nvPr/>
        </p:nvPicPr>
        <p:blipFill>
          <a:blip r:embed="rId5" cstate="email"/>
          <a:srcRect/>
          <a:stretch>
            <a:fillRect/>
          </a:stretch>
        </p:blipFill>
        <p:spPr bwMode="auto">
          <a:xfrm>
            <a:off x="4786314" y="5429264"/>
            <a:ext cx="981075" cy="981075"/>
          </a:xfrm>
          <a:prstGeom prst="rect">
            <a:avLst/>
          </a:prstGeom>
          <a:noFill/>
          <a:ln w="9525">
            <a:noFill/>
            <a:miter lim="800000"/>
            <a:headEnd/>
            <a:tailEnd/>
          </a:ln>
        </p:spPr>
      </p:pic>
      <p:sp>
        <p:nvSpPr>
          <p:cNvPr id="13" name="Rounded Rectangle 12"/>
          <p:cNvSpPr/>
          <p:nvPr/>
        </p:nvSpPr>
        <p:spPr>
          <a:xfrm>
            <a:off x="1500166" y="4786322"/>
            <a:ext cx="2714644" cy="15716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200" dirty="0" smtClean="0"/>
              <a:t>An online GIS health map for London (</a:t>
            </a:r>
            <a:r>
              <a:rPr lang="en-GB" sz="1200" dirty="0" smtClean="0">
                <a:hlinkClick r:id="rId6"/>
              </a:rPr>
              <a:t>http://www.londonprofiler.org/</a:t>
            </a:r>
            <a:r>
              <a:rPr lang="en-GB" sz="1200" dirty="0" smtClean="0"/>
              <a:t> )  This shows the distribution of lung cancer, where red colours indicate an higher incidence.  There is a pattern, but it is more complex than the IMD above.  </a:t>
            </a:r>
            <a:endParaRPr lang="en-US" sz="1200" dirty="0" smtClean="0"/>
          </a:p>
        </p:txBody>
      </p:sp>
      <p:sp>
        <p:nvSpPr>
          <p:cNvPr id="14" name="Left Arrow 13"/>
          <p:cNvSpPr/>
          <p:nvPr/>
        </p:nvSpPr>
        <p:spPr>
          <a:xfrm rot="10800000">
            <a:off x="4214810" y="4572008"/>
            <a:ext cx="928694" cy="78581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Action Button: Home 11">
            <a:hlinkClick r:id="rId7" action="ppaction://hlinksldjump" highlightClick="1"/>
          </p:cNvPr>
          <p:cNvSpPr/>
          <p:nvPr/>
        </p:nvSpPr>
        <p:spPr>
          <a:xfrm>
            <a:off x="6357950" y="6143644"/>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85794"/>
            <a:ext cx="6883400" cy="717550"/>
          </a:xfrm>
        </p:spPr>
        <p:txBody>
          <a:bodyPr/>
          <a:lstStyle/>
          <a:p>
            <a:r>
              <a:rPr lang="en-GB" dirty="0" smtClean="0"/>
              <a:t>Winners and losers in leisure and tourism</a:t>
            </a:r>
            <a:endParaRPr lang="en-GB" dirty="0"/>
          </a:p>
        </p:txBody>
      </p:sp>
      <p:graphicFrame>
        <p:nvGraphicFramePr>
          <p:cNvPr id="4" name="Content Placeholder 3"/>
          <p:cNvGraphicFramePr>
            <a:graphicFrameLocks noGrp="1"/>
          </p:cNvGraphicFramePr>
          <p:nvPr>
            <p:ph idx="1"/>
          </p:nvPr>
        </p:nvGraphicFramePr>
        <p:xfrm>
          <a:off x="357158" y="2500306"/>
          <a:ext cx="6143668" cy="3307080"/>
        </p:xfrm>
        <a:graphic>
          <a:graphicData uri="http://schemas.openxmlformats.org/drawingml/2006/table">
            <a:tbl>
              <a:tblPr firstRow="1" bandRow="1">
                <a:tableStyleId>{5C22544A-7EE6-4342-B048-85BDC9FD1C3A}</a:tableStyleId>
              </a:tblPr>
              <a:tblGrid>
                <a:gridCol w="3071834"/>
                <a:gridCol w="3071834"/>
              </a:tblGrid>
              <a:tr h="335020">
                <a:tc>
                  <a:txBody>
                    <a:bodyPr/>
                    <a:lstStyle/>
                    <a:p>
                      <a:r>
                        <a:rPr lang="en-GB" dirty="0" smtClean="0"/>
                        <a:t>Winners</a:t>
                      </a:r>
                      <a:endParaRPr lang="en-GB" dirty="0"/>
                    </a:p>
                  </a:txBody>
                  <a:tcPr/>
                </a:tc>
                <a:tc>
                  <a:txBody>
                    <a:bodyPr/>
                    <a:lstStyle/>
                    <a:p>
                      <a:r>
                        <a:rPr lang="en-GB" dirty="0" smtClean="0"/>
                        <a:t>Losers</a:t>
                      </a:r>
                      <a:endParaRPr lang="en-GB" dirty="0"/>
                    </a:p>
                  </a:txBody>
                  <a:tcPr/>
                </a:tc>
              </a:tr>
              <a:tr h="2093872">
                <a:tc>
                  <a:txBody>
                    <a:bodyPr/>
                    <a:lstStyle/>
                    <a:p>
                      <a:pPr>
                        <a:buFont typeface="Arial" pitchFamily="34" charset="0"/>
                        <a:buChar char="•"/>
                      </a:pPr>
                      <a:r>
                        <a:rPr lang="en-GB" sz="1700" dirty="0" smtClean="0"/>
                        <a:t>Overseas destinations</a:t>
                      </a:r>
                    </a:p>
                    <a:p>
                      <a:pPr>
                        <a:buFont typeface="Arial" pitchFamily="34" charset="0"/>
                        <a:buChar char="•"/>
                      </a:pPr>
                      <a:r>
                        <a:rPr lang="en-GB" sz="1700" dirty="0" smtClean="0"/>
                        <a:t>Near-motorway locations</a:t>
                      </a:r>
                    </a:p>
                    <a:p>
                      <a:pPr>
                        <a:buFont typeface="Arial" pitchFamily="34" charset="0"/>
                        <a:buChar char="•"/>
                      </a:pPr>
                      <a:r>
                        <a:rPr lang="en-GB" sz="1700" dirty="0" smtClean="0"/>
                        <a:t>Self contained holiday</a:t>
                      </a:r>
                      <a:r>
                        <a:rPr lang="en-GB" sz="1700" baseline="0" dirty="0" smtClean="0"/>
                        <a:t> villages</a:t>
                      </a:r>
                    </a:p>
                    <a:p>
                      <a:pPr>
                        <a:buFont typeface="Arial" pitchFamily="34" charset="0"/>
                        <a:buChar char="•"/>
                      </a:pPr>
                      <a:r>
                        <a:rPr lang="en-GB" sz="1700" baseline="0" dirty="0" smtClean="0"/>
                        <a:t>‘Eco’ and adventure destinations</a:t>
                      </a:r>
                    </a:p>
                    <a:p>
                      <a:pPr>
                        <a:buFont typeface="Arial" pitchFamily="34" charset="0"/>
                        <a:buChar char="•"/>
                      </a:pPr>
                      <a:r>
                        <a:rPr lang="en-GB" sz="1700" baseline="0" dirty="0" smtClean="0"/>
                        <a:t>Cities (especially easily accessible)</a:t>
                      </a:r>
                    </a:p>
                    <a:p>
                      <a:pPr>
                        <a:buFont typeface="Arial" pitchFamily="34" charset="0"/>
                        <a:buChar char="•"/>
                      </a:pPr>
                      <a:r>
                        <a:rPr lang="en-GB" sz="1700" baseline="0" dirty="0" smtClean="0"/>
                        <a:t>Night-time economy</a:t>
                      </a:r>
                    </a:p>
                    <a:p>
                      <a:pPr>
                        <a:buFont typeface="Arial" pitchFamily="34" charset="0"/>
                        <a:buChar char="•"/>
                      </a:pPr>
                      <a:r>
                        <a:rPr lang="en-GB" sz="1700" baseline="0" dirty="0" smtClean="0"/>
                        <a:t>Affordable ‘branded’ hotels</a:t>
                      </a:r>
                    </a:p>
                  </a:txBody>
                  <a:tcPr/>
                </a:tc>
                <a:tc>
                  <a:txBody>
                    <a:bodyPr/>
                    <a:lstStyle/>
                    <a:p>
                      <a:pPr>
                        <a:buFont typeface="Arial" pitchFamily="34" charset="0"/>
                        <a:buChar char="•"/>
                      </a:pPr>
                      <a:r>
                        <a:rPr lang="en-GB" sz="1700" dirty="0" smtClean="0"/>
                        <a:t>Less accessible and peripheral locations</a:t>
                      </a:r>
                    </a:p>
                    <a:p>
                      <a:pPr>
                        <a:buFont typeface="Arial" pitchFamily="34" charset="0"/>
                        <a:buChar char="•"/>
                      </a:pPr>
                      <a:r>
                        <a:rPr lang="en-GB" sz="1700" dirty="0" smtClean="0"/>
                        <a:t>Traditional seaside resorts (Victorian?)</a:t>
                      </a:r>
                    </a:p>
                    <a:p>
                      <a:pPr>
                        <a:buFont typeface="Arial" pitchFamily="34" charset="0"/>
                        <a:buChar char="•"/>
                      </a:pPr>
                      <a:r>
                        <a:rPr lang="en-GB" sz="1700" dirty="0" smtClean="0"/>
                        <a:t>Mid</a:t>
                      </a:r>
                      <a:r>
                        <a:rPr lang="en-GB" sz="1700" baseline="0" dirty="0" smtClean="0"/>
                        <a:t> + lower market guesthouses</a:t>
                      </a:r>
                    </a:p>
                    <a:p>
                      <a:pPr>
                        <a:buFont typeface="Arial" pitchFamily="34" charset="0"/>
                        <a:buChar char="•"/>
                      </a:pPr>
                      <a:r>
                        <a:rPr lang="en-GB" sz="1700" baseline="0" dirty="0" smtClean="0"/>
                        <a:t>Non-specialist B&amp;Bs</a:t>
                      </a:r>
                    </a:p>
                    <a:p>
                      <a:pPr>
                        <a:buFont typeface="Arial" pitchFamily="34" charset="0"/>
                        <a:buChar char="•"/>
                      </a:pPr>
                      <a:r>
                        <a:rPr lang="en-GB" sz="1700" baseline="0" dirty="0" smtClean="0"/>
                        <a:t>Some lower profile visitor attractions</a:t>
                      </a:r>
                    </a:p>
                    <a:p>
                      <a:pPr>
                        <a:buFont typeface="Arial" pitchFamily="34" charset="0"/>
                        <a:buChar char="•"/>
                      </a:pPr>
                      <a:endParaRPr lang="en-GB" sz="1700" baseline="0" dirty="0" smtClean="0"/>
                    </a:p>
                    <a:p>
                      <a:pPr>
                        <a:buFont typeface="Arial" pitchFamily="34" charset="0"/>
                        <a:buChar char="•"/>
                      </a:pPr>
                      <a:endParaRPr lang="en-GB" sz="1700" dirty="0"/>
                    </a:p>
                  </a:txBody>
                  <a:tcPr/>
                </a:tc>
              </a:tr>
            </a:tbl>
          </a:graphicData>
        </a:graphic>
      </p:graphicFrame>
      <p:sp>
        <p:nvSpPr>
          <p:cNvPr id="5" name="Rounded Rectangle 4"/>
          <p:cNvSpPr/>
          <p:nvPr/>
        </p:nvSpPr>
        <p:spPr>
          <a:xfrm>
            <a:off x="1000100" y="1571612"/>
            <a:ext cx="428628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Changes in tourism and leisure have brought a series of winners and losers</a:t>
            </a:r>
            <a:endParaRPr lang="en-GB" dirty="0"/>
          </a:p>
        </p:txBody>
      </p:sp>
      <p:sp>
        <p:nvSpPr>
          <p:cNvPr id="6" name="Rounded Rectangle 5"/>
          <p:cNvSpPr/>
          <p:nvPr/>
        </p:nvSpPr>
        <p:spPr>
          <a:xfrm>
            <a:off x="785786" y="5643578"/>
            <a:ext cx="5143536" cy="7143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Which places and which types of location are more likely in need of rebranding? </a:t>
            </a:r>
            <a:endParaRPr lang="en-GB" dirty="0"/>
          </a:p>
        </p:txBody>
      </p:sp>
      <p:sp>
        <p:nvSpPr>
          <p:cNvPr id="7" name="Rounded Rectangle 6"/>
          <p:cNvSpPr/>
          <p:nvPr/>
        </p:nvSpPr>
        <p:spPr>
          <a:xfrm>
            <a:off x="6572264" y="1285860"/>
            <a:ext cx="2214578" cy="28575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smtClean="0"/>
              <a:t>Tourism is an important component of rebranding.  Ironbridge, Shropshire has flourished through its links with industry, engineering and heritage </a:t>
            </a:r>
            <a:endParaRPr lang="en-GB" sz="1600" dirty="0"/>
          </a:p>
        </p:txBody>
      </p:sp>
      <p:pic>
        <p:nvPicPr>
          <p:cNvPr id="8" name="Picture 7" descr="DSCF0031.JPG"/>
          <p:cNvPicPr>
            <a:picLocks noChangeAspect="1"/>
          </p:cNvPicPr>
          <p:nvPr/>
        </p:nvPicPr>
        <p:blipFill>
          <a:blip r:embed="rId3" cstate="email"/>
          <a:stretch>
            <a:fillRect/>
          </a:stretch>
        </p:blipFill>
        <p:spPr>
          <a:xfrm>
            <a:off x="6429388" y="4071942"/>
            <a:ext cx="2357422" cy="1768067"/>
          </a:xfrm>
          <a:prstGeom prst="rect">
            <a:avLst/>
          </a:prstGeom>
        </p:spPr>
      </p:pic>
      <p:sp>
        <p:nvSpPr>
          <p:cNvPr id="9" name="Action Button: Home 8">
            <a:hlinkClick r:id="rId4" action="ppaction://hlinksldjump" highlightClick="1"/>
          </p:cNvPr>
          <p:cNvSpPr/>
          <p:nvPr/>
        </p:nvSpPr>
        <p:spPr>
          <a:xfrm>
            <a:off x="6357938" y="6000750"/>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3" y="714356"/>
            <a:ext cx="4714908" cy="571504"/>
          </a:xfrm>
        </p:spPr>
        <p:txBody>
          <a:bodyPr/>
          <a:lstStyle/>
          <a:p>
            <a:r>
              <a:rPr lang="en-GB" dirty="0" smtClean="0"/>
              <a:t>The strategies for rebranding</a:t>
            </a:r>
            <a:endParaRPr lang="en-GB" dirty="0"/>
          </a:p>
        </p:txBody>
      </p:sp>
      <p:pic>
        <p:nvPicPr>
          <p:cNvPr id="40962" name="Picture 2"/>
          <p:cNvPicPr>
            <a:picLocks noChangeAspect="1" noChangeArrowheads="1"/>
          </p:cNvPicPr>
          <p:nvPr/>
        </p:nvPicPr>
        <p:blipFill>
          <a:blip r:embed="rId3" cstate="email"/>
          <a:srcRect/>
          <a:stretch>
            <a:fillRect/>
          </a:stretch>
        </p:blipFill>
        <p:spPr bwMode="auto">
          <a:xfrm>
            <a:off x="428596" y="2714620"/>
            <a:ext cx="5300700" cy="3429024"/>
          </a:xfrm>
          <a:prstGeom prst="rect">
            <a:avLst/>
          </a:prstGeom>
          <a:noFill/>
          <a:ln w="9525">
            <a:noFill/>
            <a:miter lim="800000"/>
            <a:headEnd/>
            <a:tailEnd/>
          </a:ln>
        </p:spPr>
      </p:pic>
      <p:sp>
        <p:nvSpPr>
          <p:cNvPr id="5" name="Flowchart: Document 4"/>
          <p:cNvSpPr/>
          <p:nvPr/>
        </p:nvSpPr>
        <p:spPr>
          <a:xfrm>
            <a:off x="6072198" y="4286256"/>
            <a:ext cx="2571742" cy="178595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pPr>
            <a:r>
              <a:rPr lang="en-GB" dirty="0" smtClean="0">
                <a:solidFill>
                  <a:srgbClr val="FFFFFF"/>
                </a:solidFill>
              </a:rPr>
              <a:t>Birmingham has created a brand based on a number of flagship buildings, as well as food.</a:t>
            </a:r>
            <a:endParaRPr lang="en-GB" dirty="0">
              <a:solidFill>
                <a:srgbClr val="FFFFFF"/>
              </a:solidFill>
            </a:endParaRPr>
          </a:p>
        </p:txBody>
      </p:sp>
      <p:pic>
        <p:nvPicPr>
          <p:cNvPr id="40963" name="Picture 3" descr="Z:\Documents\DH docs\Edexcel\2008 spec\Organised resources\Rebranding\City image 2.TIF"/>
          <p:cNvPicPr>
            <a:picLocks noChangeAspect="1" noChangeArrowheads="1"/>
          </p:cNvPicPr>
          <p:nvPr/>
        </p:nvPicPr>
        <p:blipFill>
          <a:blip r:embed="rId4" cstate="email"/>
          <a:srcRect/>
          <a:stretch>
            <a:fillRect/>
          </a:stretch>
        </p:blipFill>
        <p:spPr bwMode="auto">
          <a:xfrm>
            <a:off x="6072198" y="857232"/>
            <a:ext cx="2505368" cy="3409904"/>
          </a:xfrm>
          <a:prstGeom prst="rect">
            <a:avLst/>
          </a:prstGeom>
          <a:noFill/>
        </p:spPr>
      </p:pic>
      <p:sp>
        <p:nvSpPr>
          <p:cNvPr id="7" name="Rounded Rectangle 6"/>
          <p:cNvSpPr/>
          <p:nvPr/>
        </p:nvSpPr>
        <p:spPr>
          <a:xfrm>
            <a:off x="571472" y="1285860"/>
            <a:ext cx="5214974" cy="14287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Rebranding may involve re-imaging, re-imagining, and redevelopment.  Places need to refresh their identities, as well as attract new investment and encourage physical, economic and social renewal</a:t>
            </a:r>
            <a:endParaRPr lang="en-GB" dirty="0"/>
          </a:p>
        </p:txBody>
      </p:sp>
      <p:sp>
        <p:nvSpPr>
          <p:cNvPr id="8" name="Action Button: Home 7">
            <a:hlinkClick r:id="rId5" action="ppaction://hlinksldjump" highlightClick="1"/>
          </p:cNvPr>
          <p:cNvSpPr/>
          <p:nvPr/>
        </p:nvSpPr>
        <p:spPr>
          <a:xfrm>
            <a:off x="5643570" y="6143644"/>
            <a:ext cx="571500"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1_Default Design 13">
      <a:dk1>
        <a:srgbClr val="003150"/>
      </a:dk1>
      <a:lt1>
        <a:srgbClr val="FFFFFF"/>
      </a:lt1>
      <a:dk2>
        <a:srgbClr val="AACAE6"/>
      </a:dk2>
      <a:lt2>
        <a:srgbClr val="808080"/>
      </a:lt2>
      <a:accent1>
        <a:srgbClr val="7AB800"/>
      </a:accent1>
      <a:accent2>
        <a:srgbClr val="007AC9"/>
      </a:accent2>
      <a:accent3>
        <a:srgbClr val="FFFFFF"/>
      </a:accent3>
      <a:accent4>
        <a:srgbClr val="002843"/>
      </a:accent4>
      <a:accent5>
        <a:srgbClr val="BED8AA"/>
      </a:accent5>
      <a:accent6>
        <a:srgbClr val="006EB6"/>
      </a:accent6>
      <a:hlink>
        <a:srgbClr val="D95E00"/>
      </a:hlink>
      <a:folHlink>
        <a:srgbClr val="265000"/>
      </a:folHlink>
    </a:clrScheme>
    <a:fontScheme name="1_Default Desig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3150"/>
        </a:dk1>
        <a:lt1>
          <a:srgbClr val="FFFFFF"/>
        </a:lt1>
        <a:dk2>
          <a:srgbClr val="AACAE6"/>
        </a:dk2>
        <a:lt2>
          <a:srgbClr val="808080"/>
        </a:lt2>
        <a:accent1>
          <a:srgbClr val="7AB800"/>
        </a:accent1>
        <a:accent2>
          <a:srgbClr val="007AC9"/>
        </a:accent2>
        <a:accent3>
          <a:srgbClr val="FFFFFF"/>
        </a:accent3>
        <a:accent4>
          <a:srgbClr val="002843"/>
        </a:accent4>
        <a:accent5>
          <a:srgbClr val="BED8AA"/>
        </a:accent5>
        <a:accent6>
          <a:srgbClr val="006EB6"/>
        </a:accent6>
        <a:hlink>
          <a:srgbClr val="D95E00"/>
        </a:hlink>
        <a:folHlink>
          <a:srgbClr val="265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dexcel Awards Document" ma:contentTypeID="0x010100D129E1B63BC1407996C620A6AB9F57F4009D8DC2734E6E874E8000AD8B4D273AB80050B0FE0E6E3E5D47A228B7C88C460E7A" ma:contentTypeVersion="59" ma:contentTypeDescription="Awards Document Library" ma:contentTypeScope="" ma:versionID="0def362fedd80bb5afc106ced4ffc73f">
  <xsd:schema xmlns:xsd="http://www.w3.org/2001/XMLSchema" xmlns:p="http://schemas.microsoft.com/office/2006/metadata/properties" xmlns:ns1="http://schemas.microsoft.com/sharepoint/v3" xmlns:ns2="4c501d1c-d0cb-4970-a682-ee985b543f13" xmlns:ns3="e94efada-39cf-4b05-a032-faec700f7018" targetNamespace="http://schemas.microsoft.com/office/2006/metadata/properties" ma:root="true" ma:fieldsID="811e2ea337225a7e9a098a6a03387aea" ns1:_="" ns2:_="" ns3:_="">
    <xsd:import namespace="http://schemas.microsoft.com/sharepoint/v3"/>
    <xsd:import namespace="4c501d1c-d0cb-4970-a682-ee985b543f13"/>
    <xsd:import namespace="e94efada-39cf-4b05-a032-faec700f7018"/>
    <xsd:element name="properties">
      <xsd:complexType>
        <xsd:sequence>
          <xsd:element name="documentManagement">
            <xsd:complexType>
              <xsd:all>
                <xsd:element ref="ns1:DisplayName" minOccurs="0"/>
                <xsd:element ref="ns1:DocumentType" minOccurs="0"/>
                <xsd:element ref="ns2:Summary" minOccurs="0"/>
                <xsd:element ref="ns2:StartDate1" minOccurs="0"/>
                <xsd:element ref="ns1:QualFamily" minOccurs="0"/>
                <xsd:element ref="ns1:QualSubject" minOccurs="0"/>
                <xsd:element ref="ns1:SpecificationCode" minOccurs="0"/>
                <xsd:element ref="ns1:Abstract" minOccurs="0"/>
                <xsd:element ref="ns3:StrapLine" minOccurs="0"/>
                <xsd:element ref="ns1:EmailAlerts" minOccurs="0"/>
                <xsd:element ref="ns1:Country" minOccurs="0"/>
                <xsd:element ref="ns2:DoNotAlert" minOccurs="0"/>
                <xsd:element ref="ns1:PublicationNumber" minOccurs="0"/>
                <xsd:element ref="ns1:AwardCategory1" minOccurs="0"/>
                <xsd:element ref="ns1:ReferenceMonth" minOccurs="0"/>
                <xsd:element ref="ns1:ReferenceYear" minOccurs="0"/>
                <xsd:element ref="ns1:WorkCountry" minOccurs="0"/>
                <xsd:element ref="ns2:Series" minOccurs="0"/>
                <xsd:element ref="ns2:New_x0020_Column" minOccurs="0"/>
                <xsd:element ref="ns2:Subject_x0020_Tag" minOccurs="0"/>
                <xsd:element ref="ns2:We_x0020_Recommend" minOccurs="0"/>
                <xsd:element ref="ns2:Archived" minOccurs="0"/>
                <xsd:element ref="ns2:Unit" minOccurs="0"/>
                <xsd:element ref="ns2:Third_x0020_level_x0020_filter" minOccurs="0"/>
                <xsd:element ref="ns3:Grouping" minOccurs="0"/>
                <xsd:element ref="ns1:SubHeading" minOccurs="0"/>
                <xsd:element ref="ns1:DocumentLanguage" minOccurs="0"/>
                <xsd:element ref="ns1:AwardCategory2" minOccurs="0"/>
                <xsd:element ref="ns1:IssueNumber" minOccurs="0"/>
                <xsd:element ref="ns1:Channel" minOccurs="0"/>
                <xsd:element ref="ns1:Webtrends" minOccurs="0"/>
                <xsd:element ref="ns3:Role" minOccurs="0"/>
                <xsd:element ref="ns1:CMSID" minOccurs="0"/>
                <xsd:element ref="ns1:CMSFilename" minOccurs="0"/>
                <xsd:element ref="ns1:Audience" minOccurs="0"/>
                <xsd:element ref="ns2:Subsubject" minOccurs="0"/>
                <xsd:element ref="ns2:Subjectarea"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DisplayName" ma:index="1" nillable="true" ma:displayName="Group Name" ma:description="Second level filter in the document search on the qualification pages" ma:hidden="true" ma:internalName="DisplayName" ma:readOnly="false">
      <xsd:simpleType>
        <xsd:restriction base="dms:Text"/>
      </xsd:simpleType>
    </xsd:element>
    <xsd:element name="DocumentType" ma:index="3" nillable="true" ma:displayName="Document Type" ma:description="Top level filter in the document search on the qualification pages" ma:hidden="true" ma:internalName="DocumentType">
      <xsd:simpleType>
        <xsd:restriction base="dms:Text"/>
      </xsd:simpleType>
    </xsd:element>
    <xsd:element name="QualFamily" ma:index="6" nillable="true" ma:displayName="Qualification Family" ma:description="Qualification Family" ma:hidden="true" ma:internalName="QualFamily">
      <xsd:simpleType>
        <xsd:restriction base="dms:Text"/>
      </xsd:simpleType>
    </xsd:element>
    <xsd:element name="QualSubject" ma:index="7" nillable="true" ma:displayName="Qualification Subject" ma:description="Qualification Subject" ma:hidden="true" ma:internalName="QualSubject">
      <xsd:simpleType>
        <xsd:restriction base="dms:Text"/>
      </xsd:simpleType>
    </xsd:element>
    <xsd:element name="SpecificationCode" ma:index="8" nillable="true" ma:displayName="Specification Code" ma:description="Unique value assigned to each qualification subject" ma:hidden="true" ma:internalName="SpecificationCode">
      <xsd:simpleType>
        <xsd:restriction base="dms:Text"/>
      </xsd:simpleType>
    </xsd:element>
    <xsd:element name="Abstract" ma:index="9" nillable="true" ma:displayName="Abstract" ma:description="Abstract text" ma:hidden="true" ma:internalName="Abstract" ma:readOnly="false">
      <xsd:simpleType>
        <xsd:restriction base="dms:Note"/>
      </xsd:simpleType>
    </xsd:element>
    <xsd:element name="EmailAlerts" ma:index="11" nillable="true" ma:displayName="EMail Alerts" ma:description="Text to be included in e-mail alerts" ma:hidden="true" ma:internalName="EmailAlerts">
      <xsd:simpleType>
        <xsd:restriction base="dms:Note"/>
      </xsd:simpleType>
    </xsd:element>
    <xsd:element name="Country" ma:index="12" nillable="true" ma:displayName="Country" ma:description="Country" ma:hidden="true" ma:internalName="Country" ma:readOnly="false">
      <xsd:simpleType>
        <xsd:restriction base="dms:Text"/>
      </xsd:simpleType>
    </xsd:element>
    <xsd:element name="PublicationNumber" ma:index="14" nillable="true" ma:displayName="Publication Number" ma:description="Publication Number" ma:hidden="true" ma:internalName="PublicationNumber" ma:readOnly="false">
      <xsd:simpleType>
        <xsd:restriction base="dms:Text"/>
      </xsd:simpleType>
    </xsd:element>
    <xsd:element name="AwardCategory1" ma:index="15" nillable="true" ma:displayName="Award Category 1" ma:description="Award Category 1" ma:hidden="true" ma:internalName="AwardCategory1" ma:readOnly="false">
      <xsd:simpleType>
        <xsd:restriction base="dms:Text"/>
      </xsd:simpleType>
    </xsd:element>
    <xsd:element name="ReferenceMonth" ma:index="16" nillable="true" ma:displayName="Reference Month" ma:description="Reference Month" ma:hidden="true" ma:internalName="ReferenceMonth" ma:readOnly="false">
      <xsd:simpleType>
        <xsd:restriction base="dms:Text"/>
      </xsd:simpleType>
    </xsd:element>
    <xsd:element name="ReferenceYear" ma:index="17" nillable="true" ma:displayName="Reference Year" ma:description="Reference Year" ma:hidden="true" ma:internalName="ReferenceYear" ma:readOnly="false">
      <xsd:simpleType>
        <xsd:restriction base="dms:Text"/>
      </xsd:simpleType>
    </xsd:element>
    <xsd:element name="WorkCountry" ma:index="19" nillable="true" ma:displayName="Country/Region" ma:hidden="true" ma:internalName="WorkCountry" ma:readOnly="false">
      <xsd:simpleType>
        <xsd:restriction base="dms:Text"/>
      </xsd:simpleType>
    </xsd:element>
    <xsd:element name="SubHeading" ma:index="34" nillable="true" ma:displayName="Sub Heading" ma:description="Awards library document sub heading" ma:hidden="true" ma:internalName="SubHeading" ma:readOnly="false">
      <xsd:simpleType>
        <xsd:restriction base="dms:Text"/>
      </xsd:simpleType>
    </xsd:element>
    <xsd:element name="DocumentLanguage" ma:index="35" nillable="true" ma:displayName="Document Language" ma:description="Language the document is written in" ma:hidden="true" ma:internalName="DocumentLanguage">
      <xsd:simpleType>
        <xsd:restriction base="dms:Text"/>
      </xsd:simpleType>
    </xsd:element>
    <xsd:element name="AwardCategory2" ma:index="36" nillable="true" ma:displayName="Award Category 2" ma:description="Award Category 2" ma:hidden="true" ma:internalName="AwardCategory2">
      <xsd:simpleType>
        <xsd:restriction base="dms:Text"/>
      </xsd:simpleType>
    </xsd:element>
    <xsd:element name="IssueNumber" ma:index="37" nillable="true" ma:displayName="Issue Number" ma:description="Issue Number" ma:hidden="true" ma:internalName="IssueNumber">
      <xsd:simpleType>
        <xsd:restriction base="dms:Text"/>
      </xsd:simpleType>
    </xsd:element>
    <xsd:element name="Channel" ma:index="38" nillable="true" ma:displayName="Channel" ma:description="Channel" ma:hidden="true" ma:internalName="Channel">
      <xsd:simpleType>
        <xsd:restriction base="dms:Text"/>
      </xsd:simpleType>
    </xsd:element>
    <xsd:element name="Webtrends" ma:index="39" nillable="true" ma:displayName="Webtrends" ma:description="Webtrends" ma:hidden="true" ma:internalName="Webtrends">
      <xsd:simpleType>
        <xsd:restriction base="dms:Text"/>
      </xsd:simpleType>
    </xsd:element>
    <xsd:element name="CMSID" ma:index="41" nillable="true" ma:displayName="CMS ID" ma:description="Original CMS ID in source system" ma:hidden="true" ma:internalName="CMSID">
      <xsd:simpleType>
        <xsd:restriction base="dms:Text"/>
      </xsd:simpleType>
    </xsd:element>
    <xsd:element name="CMSFilename" ma:index="42" nillable="true" ma:displayName="CMS Filename" ma:description="Original CMS filename in source system" ma:hidden="true" ma:internalName="CMSFilename">
      <xsd:simpleType>
        <xsd:restriction base="dms:Text"/>
      </xsd:simpleType>
    </xsd:element>
    <xsd:element name="Audience" ma:index="43" nillable="true" ma:displayName="Target Audiences" ma:description="" ma:internalName="Audience">
      <xsd:simpleType>
        <xsd:restriction base="dms:Unknown"/>
      </xsd:simpleType>
    </xsd:element>
  </xsd:schema>
  <xsd:schema xmlns:xsd="http://www.w3.org/2001/XMLSchema" xmlns:dms="http://schemas.microsoft.com/office/2006/documentManagement/types" targetNamespace="4c501d1c-d0cb-4970-a682-ee985b543f13" elementFormDefault="qualified">
    <xsd:import namespace="http://schemas.microsoft.com/office/2006/documentManagement/types"/>
    <xsd:element name="Summary" ma:index="4" nillable="true" ma:displayName="Summary" ma:internalName="Summary">
      <xsd:simpleType>
        <xsd:restriction base="dms:Note"/>
      </xsd:simpleType>
    </xsd:element>
    <xsd:element name="StartDate1" ma:index="5" nillable="true" ma:displayName="StartDate" ma:default="[today]" ma:format="DateOnly" ma:internalName="StartDate1">
      <xsd:simpleType>
        <xsd:restriction base="dms:DateTime"/>
      </xsd:simpleType>
    </xsd:element>
    <xsd:element name="DoNotAlert" ma:index="13" nillable="true" ma:displayName="DoNotAlert" ma:default="1" ma:internalName="DoNotAlert">
      <xsd:simpleType>
        <xsd:restriction base="dms:Boolean"/>
      </xsd:simpleType>
    </xsd:element>
    <xsd:element name="Series" ma:index="26" nillable="true" ma:displayName="Exam Series" ma:internalName="Series" ma:readOnly="false">
      <xsd:simpleType>
        <xsd:restriction base="dms:Text">
          <xsd:maxLength value="255"/>
        </xsd:restriction>
      </xsd:simpleType>
    </xsd:element>
    <xsd:element name="New_x0020_Column" ma:index="27" nillable="true" ma:displayName="New Column" ma:hidden="true" ma:internalName="New_x0020_Column" ma:readOnly="false">
      <xsd:simpleType>
        <xsd:restriction base="dms:Text">
          <xsd:maxLength value="255"/>
        </xsd:restriction>
      </xsd:simpleType>
    </xsd:element>
    <xsd:element name="Subject_x0020_Tag" ma:index="28" nillable="true" ma:displayName="Subject Tag" ma:description="Determines on which subject or sector page the content will appear" ma:list="{f9e4f496-8e7b-4c7b-adf5-5808d551ca2d}" ma:internalName="Subject_x0020_Tag" ma:showField="Title" ma:web="4c501d1c-d0cb-4970-a682-ee985b543f13">
      <xsd:complexType>
        <xsd:complexContent>
          <xsd:extension base="dms:MultiChoiceLookup">
            <xsd:sequence>
              <xsd:element name="Value" type="dms:Lookup" maxOccurs="unbounded" minOccurs="0" nillable="true"/>
            </xsd:sequence>
          </xsd:extension>
        </xsd:complexContent>
      </xsd:complexType>
    </xsd:element>
    <xsd:element name="We_x0020_Recommend" ma:index="29" nillable="true" ma:displayName="We Recommend" ma:internalName="We_x0020_Recommend">
      <xsd:simpleType>
        <xsd:restriction base="dms:Number"/>
      </xsd:simpleType>
    </xsd:element>
    <xsd:element name="Archived" ma:index="30" nillable="true" ma:displayName="Archived" ma:default="0" ma:internalName="Archived">
      <xsd:simpleType>
        <xsd:restriction base="dms:Boolean"/>
      </xsd:simpleType>
    </xsd:element>
    <xsd:element name="Unit" ma:index="31" nillable="true" ma:displayName="Unit" ma:internalName="Unit">
      <xsd:simpleType>
        <xsd:restriction base="dms:Text">
          <xsd:maxLength value="255"/>
        </xsd:restriction>
      </xsd:simpleType>
    </xsd:element>
    <xsd:element name="Third_x0020_level_x0020_filter" ma:index="32" nillable="true" ma:displayName="Third level filter" ma:internalName="Third_x0020_level_x0020_filter">
      <xsd:simpleType>
        <xsd:restriction base="dms:Text">
          <xsd:maxLength value="255"/>
        </xsd:restriction>
      </xsd:simpleType>
    </xsd:element>
    <xsd:element name="Subsubject" ma:index="44" nillable="true" ma:displayName="Subsubject" ma:internalName="Subsubject">
      <xsd:simpleType>
        <xsd:restriction base="dms:Text">
          <xsd:maxLength value="255"/>
        </xsd:restriction>
      </xsd:simpleType>
    </xsd:element>
    <xsd:element name="Subjectarea" ma:index="45" nillable="true" ma:displayName="Subjectarea" ma:internalName="Subjectarea">
      <xsd:simpleType>
        <xsd:restriction base="dms:Text">
          <xsd:maxLength value="255"/>
        </xsd:restriction>
      </xsd:simpleType>
    </xsd:element>
  </xsd:schema>
  <xsd:schema xmlns:xsd="http://www.w3.org/2001/XMLSchema" xmlns:dms="http://schemas.microsoft.com/office/2006/documentManagement/types" targetNamespace="e94efada-39cf-4b05-a032-faec700f7018" elementFormDefault="qualified">
    <xsd:import namespace="http://schemas.microsoft.com/office/2006/documentManagement/types"/>
    <xsd:element name="StrapLine" ma:index="10" nillable="true" ma:displayName="Alert Text" ma:internalName="StrapLine">
      <xsd:simpleType>
        <xsd:restriction base="dms:Note"/>
      </xsd:simpleType>
    </xsd:element>
    <xsd:element name="Grouping" ma:index="33" nillable="true" ma:displayName="Grouping" ma:internalName="Grouping">
      <xsd:simpleType>
        <xsd:restriction base="dms:Text">
          <xsd:maxLength value="255"/>
        </xsd:restriction>
      </xsd:simpleType>
    </xsd:element>
    <xsd:element name="Role" ma:index="40" nillable="true" ma:displayName="Role" ma:description="" ma:internalName="Rol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2" ma:displayName="Title"/>
        <xsd:element ref="dc:subject" minOccurs="0" maxOccurs="1"/>
        <xsd:element ref="dc:description" minOccurs="0" maxOccurs="1"/>
        <xsd:element name="keywords" minOccurs="0" maxOccurs="1" type="xsd:string" ma:index="1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ocumentType xmlns="http://schemas.microsoft.com/sharepoint/v3">Teacher Support Materials</DocumentType>
    <Summary xmlns="4c501d1c-d0cb-4970-a682-ee985b543f13" xsi:nil="true"/>
    <Abstract xmlns="http://schemas.microsoft.com/sharepoint/v3" xsi:nil="true"/>
    <PublicationNumber xmlns="http://schemas.microsoft.com/sharepoint/v3" xsi:nil="true"/>
    <EmailAlerts xmlns="http://schemas.microsoft.com/sharepoint/v3" xsi:nil="true"/>
    <DisplayName xmlns="http://schemas.microsoft.com/sharepoint/v3">Unit 2</DisplayName>
    <Subject_x0020_Tag xmlns="4c501d1c-d0cb-4970-a682-ee985b543f13">
      <Value>45</Value>
    </Subject_x0020_Tag>
    <QualSubject xmlns="http://schemas.microsoft.com/sharepoint/v3">Geography</QualSubject>
    <StrapLine xmlns="e94efada-39cf-4b05-a032-faec700f7018">Support and guidance - Unit 2, topic 4 : Rebranding Places</StrapLine>
    <Series xmlns="4c501d1c-d0cb-4970-a682-ee985b543f13" xsi:nil="true"/>
    <SpecificationCode xmlns="http://schemas.microsoft.com/sharepoint/v3">9GE01</SpecificationCode>
    <AwardCategory1 xmlns="http://schemas.microsoft.com/sharepoint/v3" xsi:nil="true"/>
    <StartDate1 xmlns="4c501d1c-d0cb-4970-a682-ee985b543f13">2011-01-04T14:08:09+00:00</StartDate1>
    <QualFamily xmlns="http://schemas.microsoft.com/sharepoint/v3">GCE from 2008</QualFamily>
    <Audience xmlns="http://schemas.microsoft.com/sharepoint/v3" xsi:nil="true"/>
    <WorkCountry xmlns="http://schemas.microsoft.com/sharepoint/v3" xsi:nil="true"/>
    <New_x0020_Column xmlns="4c501d1c-d0cb-4970-a682-ee985b543f13" xsi:nil="true"/>
    <Country xmlns="http://schemas.microsoft.com/sharepoint/v3" xsi:nil="true"/>
    <DoNotAlert xmlns="4c501d1c-d0cb-4970-a682-ee985b543f13">true</DoNotAlert>
    <ReferenceMonth xmlns="http://schemas.microsoft.com/sharepoint/v3" xsi:nil="true"/>
    <ReferenceYear xmlns="http://schemas.microsoft.com/sharepoint/v3" xsi:nil="true"/>
    <We_x0020_Recommend xmlns="4c501d1c-d0cb-4970-a682-ee985b543f13" xsi:nil="true"/>
    <Unit xmlns="4c501d1c-d0cb-4970-a682-ee985b543f13">Unit 2</Unit>
    <Archived xmlns="4c501d1c-d0cb-4970-a682-ee985b543f13">false</Archived>
    <Third_x0020_level_x0020_filter xmlns="4c501d1c-d0cb-4970-a682-ee985b543f13" xsi:nil="true"/>
    <Subsubject xmlns="4c501d1c-d0cb-4970-a682-ee985b543f13" xsi:nil="true"/>
    <Subjectarea xmlns="4c501d1c-d0cb-4970-a682-ee985b543f13" xsi:nil="true"/>
    <Webtrends xmlns="http://schemas.microsoft.com/sharepoint/v3" xsi:nil="true"/>
    <Grouping xmlns="e94efada-39cf-4b05-a032-faec700f7018" xsi:nil="true"/>
    <Role xmlns="e94efada-39cf-4b05-a032-faec700f7018" xsi:nil="true"/>
    <DocumentLanguage xmlns="http://schemas.microsoft.com/sharepoint/v3" xsi:nil="true"/>
    <AwardCategory2 xmlns="http://schemas.microsoft.com/sharepoint/v3" xsi:nil="true"/>
    <IssueNumber xmlns="http://schemas.microsoft.com/sharepoint/v3" xsi:nil="true"/>
    <CMSFilename xmlns="http://schemas.microsoft.com/sharepoint/v3" xsi:nil="true"/>
    <Channel xmlns="http://schemas.microsoft.com/sharepoint/v3" xsi:nil="true"/>
    <CMSID xmlns="http://schemas.microsoft.com/sharepoint/v3" xsi:nil="true"/>
    <SubHeading xmlns="http://schemas.microsoft.com/sharepoint/v3" xsi:nil="true"/>
  </documentManagement>
</p:properties>
</file>

<file path=customXml/itemProps1.xml><?xml version="1.0" encoding="utf-8"?>
<ds:datastoreItem xmlns:ds="http://schemas.openxmlformats.org/officeDocument/2006/customXml" ds:itemID="{BE9CC243-DD3B-4178-B9A5-FEF3FD53CC0B}"/>
</file>

<file path=customXml/itemProps2.xml><?xml version="1.0" encoding="utf-8"?>
<ds:datastoreItem xmlns:ds="http://schemas.openxmlformats.org/officeDocument/2006/customXml" ds:itemID="{936EFB1C-15B1-44F2-AD8C-8380C7A2ADB4}"/>
</file>

<file path=customXml/itemProps3.xml><?xml version="1.0" encoding="utf-8"?>
<ds:datastoreItem xmlns:ds="http://schemas.openxmlformats.org/officeDocument/2006/customXml" ds:itemID="{1C86F68F-DFA1-4C7F-B944-90BA1AAF7865}"/>
</file>

<file path=docProps/app.xml><?xml version="1.0" encoding="utf-8"?>
<Properties xmlns="http://schemas.openxmlformats.org/officeDocument/2006/extended-properties" xmlns:vt="http://schemas.openxmlformats.org/officeDocument/2006/docPropsVTypes">
  <Template>Theme1</Template>
  <TotalTime>1270</TotalTime>
  <Words>2870</Words>
  <Application>Microsoft Office PowerPoint</Application>
  <PresentationFormat>On-screen Show (4:3)</PresentationFormat>
  <Paragraphs>276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Theme1</vt:lpstr>
      <vt:lpstr>6GEO2 Unit 2 Geographical Investigations – Student Guide: Rebranding</vt:lpstr>
      <vt:lpstr>Slide 2</vt:lpstr>
      <vt:lpstr>1. Overview</vt:lpstr>
      <vt:lpstr>UNIT 2 – Assessment overview and structure</vt:lpstr>
      <vt:lpstr>What is rebranding?</vt:lpstr>
      <vt:lpstr>Why might places need rebranding?</vt:lpstr>
      <vt:lpstr>Deprivation?</vt:lpstr>
      <vt:lpstr>Winners and losers in leisure and tourism</vt:lpstr>
      <vt:lpstr>The strategies for rebranding</vt:lpstr>
      <vt:lpstr>Rebranding – the options </vt:lpstr>
      <vt:lpstr>Slide 11</vt:lpstr>
      <vt:lpstr>Rebranding players</vt:lpstr>
      <vt:lpstr>Thinking about fieldwork and research</vt:lpstr>
      <vt:lpstr>Examples of fieldwork and research</vt:lpstr>
      <vt:lpstr>Fieldwork you can do before and during the site visit</vt:lpstr>
      <vt:lpstr>Opportunities for longer term research</vt:lpstr>
      <vt:lpstr>How would I measure other elements of rebranding?</vt:lpstr>
      <vt:lpstr>Following-up the rebranding fieldwork?</vt:lpstr>
      <vt:lpstr>All linked to the success of rebranding</vt:lpstr>
      <vt:lpstr>Get your summaries and case-studies together</vt:lpstr>
      <vt:lpstr>Success or failure – how can we assess?</vt:lpstr>
      <vt:lpstr>Slide 22</vt:lpstr>
      <vt:lpstr>Rebranding doesn’t always work…..</vt:lpstr>
      <vt:lpstr>Summary </vt:lpstr>
    </vt:vector>
  </TitlesOfParts>
  <Company>Peter Symonds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and guidance - Unit 2, topic 4 : Rebranding Places</dc:title>
  <dc:creator>Kim</dc:creator>
  <cp:lastModifiedBy>David Holmes</cp:lastModifiedBy>
  <cp:revision>129</cp:revision>
  <dcterms:created xsi:type="dcterms:W3CDTF">2009-09-01T17:59:06Z</dcterms:created>
  <dcterms:modified xsi:type="dcterms:W3CDTF">2010-04-12T17:25:01Z</dcterms:modified>
  <cp:contentType>Edexcel Awards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0x010100D129E1B63BC1407996C620A6AB9F57F4009D8DC2734E6E874E8000AD8B4D273AB80050B0FE0E6E3E5D47A228B7C88C460E7A</vt:lpwstr>
  </property>
  <property fmtid="{D5CDD505-2E9C-101B-9397-08002B2CF9AE}" pid="3" name="Order">
    <vt:r8>232000</vt:r8>
  </property>
</Properties>
</file>